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Lst>
  <p:notesMasterIdLst>
    <p:notesMasterId r:id="rId82"/>
  </p:notesMasterIdLst>
  <p:sldIdLst>
    <p:sldId id="256" r:id="rId3"/>
    <p:sldId id="401" r:id="rId4"/>
    <p:sldId id="719" r:id="rId5"/>
    <p:sldId id="640" r:id="rId6"/>
    <p:sldId id="641" r:id="rId7"/>
    <p:sldId id="650" r:id="rId8"/>
    <p:sldId id="649" r:id="rId9"/>
    <p:sldId id="720" r:id="rId10"/>
    <p:sldId id="721" r:id="rId11"/>
    <p:sldId id="651" r:id="rId12"/>
    <p:sldId id="652" r:id="rId13"/>
    <p:sldId id="653" r:id="rId14"/>
    <p:sldId id="663" r:id="rId15"/>
    <p:sldId id="647" r:id="rId16"/>
    <p:sldId id="648" r:id="rId17"/>
    <p:sldId id="643" r:id="rId18"/>
    <p:sldId id="642" r:id="rId19"/>
    <p:sldId id="657" r:id="rId20"/>
    <p:sldId id="658" r:id="rId21"/>
    <p:sldId id="656" r:id="rId22"/>
    <p:sldId id="659" r:id="rId23"/>
    <p:sldId id="664" r:id="rId24"/>
    <p:sldId id="665" r:id="rId25"/>
    <p:sldId id="666" r:id="rId26"/>
    <p:sldId id="660" r:id="rId27"/>
    <p:sldId id="661" r:id="rId28"/>
    <p:sldId id="667" r:id="rId29"/>
    <p:sldId id="662" r:id="rId30"/>
    <p:sldId id="646" r:id="rId31"/>
    <p:sldId id="644" r:id="rId32"/>
    <p:sldId id="668" r:id="rId33"/>
    <p:sldId id="669" r:id="rId34"/>
    <p:sldId id="670" r:id="rId35"/>
    <p:sldId id="671" r:id="rId36"/>
    <p:sldId id="672" r:id="rId37"/>
    <p:sldId id="673" r:id="rId38"/>
    <p:sldId id="674" r:id="rId39"/>
    <p:sldId id="675" r:id="rId40"/>
    <p:sldId id="676" r:id="rId41"/>
    <p:sldId id="677" r:id="rId42"/>
    <p:sldId id="678" r:id="rId43"/>
    <p:sldId id="679" r:id="rId44"/>
    <p:sldId id="680" r:id="rId45"/>
    <p:sldId id="681" r:id="rId46"/>
    <p:sldId id="684" r:id="rId47"/>
    <p:sldId id="685" r:id="rId48"/>
    <p:sldId id="686" r:id="rId49"/>
    <p:sldId id="687" r:id="rId50"/>
    <p:sldId id="688" r:id="rId51"/>
    <p:sldId id="689" r:id="rId52"/>
    <p:sldId id="690" r:id="rId53"/>
    <p:sldId id="691" r:id="rId54"/>
    <p:sldId id="692" r:id="rId55"/>
    <p:sldId id="693" r:id="rId56"/>
    <p:sldId id="694" r:id="rId57"/>
    <p:sldId id="695" r:id="rId58"/>
    <p:sldId id="696" r:id="rId59"/>
    <p:sldId id="697" r:id="rId60"/>
    <p:sldId id="698" r:id="rId61"/>
    <p:sldId id="699" r:id="rId62"/>
    <p:sldId id="700" r:id="rId63"/>
    <p:sldId id="701" r:id="rId64"/>
    <p:sldId id="702" r:id="rId65"/>
    <p:sldId id="703" r:id="rId66"/>
    <p:sldId id="704" r:id="rId67"/>
    <p:sldId id="705" r:id="rId68"/>
    <p:sldId id="706" r:id="rId69"/>
    <p:sldId id="707" r:id="rId70"/>
    <p:sldId id="708" r:id="rId71"/>
    <p:sldId id="709" r:id="rId72"/>
    <p:sldId id="710" r:id="rId73"/>
    <p:sldId id="711" r:id="rId74"/>
    <p:sldId id="712" r:id="rId75"/>
    <p:sldId id="713" r:id="rId76"/>
    <p:sldId id="714" r:id="rId77"/>
    <p:sldId id="715" r:id="rId78"/>
    <p:sldId id="716" r:id="rId79"/>
    <p:sldId id="717" r:id="rId80"/>
    <p:sldId id="718" r:id="rId81"/>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D95"/>
    <a:srgbClr val="E1305F"/>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autoAdjust="0"/>
    <p:restoredTop sz="94781" autoAdjust="0"/>
  </p:normalViewPr>
  <p:slideViewPr>
    <p:cSldViewPr snapToGrid="0" snapToObjects="1">
      <p:cViewPr varScale="1">
        <p:scale>
          <a:sx n="99" d="100"/>
          <a:sy n="99" d="100"/>
        </p:scale>
        <p:origin x="78" y="20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3393A-299D-4790-B84E-68FE801F6A69}"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840F7-CEAE-40F3-BA5E-B466B9EDD12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a:t>
            </a:fld>
            <a:endParaRPr lang="zh-CN" altLang="en-US"/>
          </a:p>
        </p:txBody>
      </p:sp>
    </p:spTree>
    <p:extLst>
      <p:ext uri="{BB962C8B-B14F-4D97-AF65-F5344CB8AC3E}">
        <p14:creationId xmlns:p14="http://schemas.microsoft.com/office/powerpoint/2010/main" val="4037095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39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43</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49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57</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58</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59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840F7-CEAE-40F3-BA5E-B466B9EDD128}" type="slidenum">
              <a:rPr lang="zh-CN" altLang="en-US" smtClean="0"/>
              <a:t>60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840F7-CEAE-40F3-BA5E-B466B9EDD128}" type="slidenum">
              <a:rPr lang="zh-CN" altLang="en-US" smtClean="0"/>
              <a:t>61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67</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68</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69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71</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72</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73</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8</a:t>
            </a:fld>
            <a:endParaRPr lang="zh-CN" altLang="en-US"/>
          </a:p>
        </p:txBody>
      </p:sp>
    </p:spTree>
    <p:extLst>
      <p:ext uri="{BB962C8B-B14F-4D97-AF65-F5344CB8AC3E}">
        <p14:creationId xmlns:p14="http://schemas.microsoft.com/office/powerpoint/2010/main" val="14762899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75</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76</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77</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78</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9</a:t>
            </a:fld>
            <a:endParaRPr lang="zh-CN" altLang="en-US"/>
          </a:p>
        </p:txBody>
      </p:sp>
    </p:spTree>
    <p:extLst>
      <p:ext uri="{BB962C8B-B14F-4D97-AF65-F5344CB8AC3E}">
        <p14:creationId xmlns:p14="http://schemas.microsoft.com/office/powerpoint/2010/main" val="10574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2" name="文本框 1"/>
          <p:cNvSpPr txBox="1"/>
          <p:nvPr userDrawn="1"/>
        </p:nvSpPr>
        <p:spPr>
          <a:xfrm>
            <a:off x="872455" y="254890"/>
            <a:ext cx="1213794" cy="4508927"/>
          </a:xfrm>
          <a:prstGeom prst="rect">
            <a:avLst/>
          </a:prstGeom>
          <a:noFill/>
        </p:spPr>
        <p:txBody>
          <a:bodyPr wrap="non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4" name="文本占位符 3"/>
          <p:cNvSpPr>
            <a:spLocks noGrp="1"/>
          </p:cNvSpPr>
          <p:nvPr>
            <p:ph type="body" sz="quarter" idx="10"/>
          </p:nvPr>
        </p:nvSpPr>
        <p:spPr>
          <a:xfrm>
            <a:off x="1119021" y="2060030"/>
            <a:ext cx="7711080" cy="2310857"/>
          </a:xfrm>
          <a:prstGeom prst="rect">
            <a:avLst/>
          </a:prstGeom>
        </p:spPr>
        <p:txBody>
          <a:bodyPr/>
          <a:lstStyle>
            <a:lvl1pPr marL="0" indent="0">
              <a:lnSpc>
                <a:spcPct val="100000"/>
              </a:lnSpc>
              <a:buNone/>
              <a:defRPr sz="7200" b="1">
                <a:solidFill>
                  <a:schemeClr val="bg1"/>
                </a:solidFill>
              </a:defRPr>
            </a:lvl1pPr>
          </a:lstStyle>
          <a:p>
            <a:pPr lvl="0"/>
            <a:endParaRPr kumimoji="1" lang="zh-CN" altLang="en-US" dirty="0"/>
          </a:p>
        </p:txBody>
      </p:sp>
      <p:sp>
        <p:nvSpPr>
          <p:cNvPr id="5" name="剪去对角的矩形 4"/>
          <p:cNvSpPr/>
          <p:nvPr userDrawn="1"/>
        </p:nvSpPr>
        <p:spPr>
          <a:xfrm>
            <a:off x="1119021" y="4750169"/>
            <a:ext cx="7711080" cy="392220"/>
          </a:xfrm>
          <a:prstGeom prst="snip2DiagRect">
            <a:avLst>
              <a:gd name="adj1" fmla="val 0"/>
              <a:gd name="adj2" fmla="val 27106"/>
            </a:avLst>
          </a:prstGeom>
          <a:solidFill>
            <a:srgbClr val="E1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1"/>
          </p:nvPr>
        </p:nvSpPr>
        <p:spPr>
          <a:xfrm>
            <a:off x="1602635" y="4749460"/>
            <a:ext cx="4607096" cy="392929"/>
          </a:xfrm>
          <a:prstGeom prst="rect">
            <a:avLst/>
          </a:prstGeom>
        </p:spPr>
        <p:txBody>
          <a:bodyPr anchor="ctr"/>
          <a:lstStyle>
            <a:lvl1pPr marL="0" indent="0">
              <a:lnSpc>
                <a:spcPct val="100000"/>
              </a:lnSpc>
              <a:buNone/>
              <a:defRPr sz="1800" b="1">
                <a:solidFill>
                  <a:schemeClr val="bg1"/>
                </a:solidFill>
              </a:defRPr>
            </a:lvl1pPr>
          </a:lstStyle>
          <a:p>
            <a:pPr lvl="0"/>
            <a:endParaRPr kumimoji="1" lang="zh-CN" altLang="en-US" dirty="0"/>
          </a:p>
        </p:txBody>
      </p:sp>
      <p:sp>
        <p:nvSpPr>
          <p:cNvPr id="7" name="文本占位符 3"/>
          <p:cNvSpPr>
            <a:spLocks noGrp="1"/>
          </p:cNvSpPr>
          <p:nvPr>
            <p:ph type="body" sz="quarter" idx="12"/>
          </p:nvPr>
        </p:nvSpPr>
        <p:spPr>
          <a:xfrm>
            <a:off x="1119021" y="5297645"/>
            <a:ext cx="7711080" cy="392929"/>
          </a:xfrm>
          <a:prstGeom prst="rect">
            <a:avLst/>
          </a:prstGeom>
        </p:spPr>
        <p:txBody>
          <a:bodyPr anchor="ctr"/>
          <a:lstStyle>
            <a:lvl1pPr marL="0" indent="0">
              <a:lnSpc>
                <a:spcPct val="100000"/>
              </a:lnSpc>
              <a:buNone/>
              <a:defRPr sz="1800" b="0">
                <a:solidFill>
                  <a:schemeClr val="bg1"/>
                </a:solidFill>
              </a:defRPr>
            </a:lvl1pPr>
          </a:lstStyle>
          <a:p>
            <a:pPr lvl="0"/>
            <a:endParaRPr kumimoji="1" lang="zh-CN" altLang="en-US" dirty="0"/>
          </a:p>
        </p:txBody>
      </p:sp>
      <p:pic>
        <p:nvPicPr>
          <p:cNvPr id="8" name="图片 7"/>
          <p:cNvPicPr>
            <a:picLocks noChangeAspect="1"/>
          </p:cNvPicPr>
          <p:nvPr userDrawn="1"/>
        </p:nvPicPr>
        <p:blipFill>
          <a:blip r:embed="rId2"/>
          <a:stretch>
            <a:fillRect/>
          </a:stretch>
        </p:blipFill>
        <p:spPr>
          <a:xfrm>
            <a:off x="10016938" y="269689"/>
            <a:ext cx="1675129" cy="102142"/>
          </a:xfrm>
          <a:prstGeom prst="rect">
            <a:avLst/>
          </a:prstGeom>
        </p:spPr>
      </p:pic>
      <p:pic>
        <p:nvPicPr>
          <p:cNvPr id="9"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1"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4395743"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8474465"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3269658"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6222294"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9174929"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265086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498470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731854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20" name="文本占位符 19"/>
          <p:cNvSpPr>
            <a:spLocks noGrp="1"/>
          </p:cNvSpPr>
          <p:nvPr>
            <p:ph type="body" sz="quarter" idx="15"/>
          </p:nvPr>
        </p:nvSpPr>
        <p:spPr>
          <a:xfrm>
            <a:off x="965238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3"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1" name="文本占位符 10"/>
          <p:cNvSpPr>
            <a:spLocks noGrp="1"/>
          </p:cNvSpPr>
          <p:nvPr>
            <p:ph type="body" sz="quarter" idx="12"/>
          </p:nvPr>
        </p:nvSpPr>
        <p:spPr>
          <a:xfrm>
            <a:off x="2260522"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2" name="文本占位符 11"/>
          <p:cNvSpPr>
            <a:spLocks noGrp="1"/>
          </p:cNvSpPr>
          <p:nvPr>
            <p:ph type="body" sz="quarter" idx="13"/>
          </p:nvPr>
        </p:nvSpPr>
        <p:spPr>
          <a:xfrm>
            <a:off x="4204021"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4" name="文本占位符 13"/>
          <p:cNvSpPr>
            <a:spLocks noGrp="1"/>
          </p:cNvSpPr>
          <p:nvPr>
            <p:ph type="body" sz="quarter" idx="14"/>
          </p:nvPr>
        </p:nvSpPr>
        <p:spPr>
          <a:xfrm>
            <a:off x="6147520"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5" name="文本占位符 14"/>
          <p:cNvSpPr>
            <a:spLocks noGrp="1"/>
          </p:cNvSpPr>
          <p:nvPr>
            <p:ph type="body" sz="quarter" idx="15"/>
          </p:nvPr>
        </p:nvSpPr>
        <p:spPr>
          <a:xfrm>
            <a:off x="80910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21" name="文本占位符 20"/>
          <p:cNvSpPr>
            <a:spLocks noGrp="1"/>
          </p:cNvSpPr>
          <p:nvPr>
            <p:ph type="body" sz="quarter" idx="16"/>
          </p:nvPr>
        </p:nvSpPr>
        <p:spPr>
          <a:xfrm>
            <a:off x="100345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3366448" y="2975212"/>
            <a:ext cx="5459105" cy="150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3" name="文本占位符 3"/>
          <p:cNvSpPr>
            <a:spLocks noGrp="1"/>
          </p:cNvSpPr>
          <p:nvPr>
            <p:ph type="body" sz="quarter" idx="10"/>
          </p:nvPr>
        </p:nvSpPr>
        <p:spPr>
          <a:xfrm>
            <a:off x="3366448" y="2169995"/>
            <a:ext cx="5459104" cy="805217"/>
          </a:xfrm>
          <a:prstGeom prst="rect">
            <a:avLst/>
          </a:prstGeom>
        </p:spPr>
        <p:txBody>
          <a:bodyPr/>
          <a:lstStyle>
            <a:lvl1pPr marL="0" indent="0" algn="ctr">
              <a:lnSpc>
                <a:spcPct val="100000"/>
              </a:lnSpc>
              <a:buNone/>
              <a:defRPr sz="4000" b="0">
                <a:solidFill>
                  <a:schemeClr val="bg1"/>
                </a:solidFill>
              </a:defRPr>
            </a:lvl1pPr>
          </a:lstStyle>
          <a:p>
            <a:pPr lvl="0"/>
            <a:endParaRPr kumimoji="1" lang="zh-CN" altLang="en-US" dirty="0"/>
          </a:p>
        </p:txBody>
      </p:sp>
      <p:sp>
        <p:nvSpPr>
          <p:cNvPr id="4" name="文本占位符 3"/>
          <p:cNvSpPr>
            <a:spLocks noGrp="1"/>
          </p:cNvSpPr>
          <p:nvPr>
            <p:ph type="body" sz="quarter" idx="11"/>
          </p:nvPr>
        </p:nvSpPr>
        <p:spPr>
          <a:xfrm>
            <a:off x="3366448" y="3220872"/>
            <a:ext cx="5459104" cy="914400"/>
          </a:xfrm>
          <a:prstGeom prst="rect">
            <a:avLst/>
          </a:prstGeom>
        </p:spPr>
        <p:txBody>
          <a:bodyPr anchor="t"/>
          <a:lstStyle>
            <a:lvl1pPr marL="0" indent="0" algn="ctr">
              <a:lnSpc>
                <a:spcPct val="100000"/>
              </a:lnSpc>
              <a:buNone/>
              <a:defRPr sz="4800" b="1">
                <a:solidFill>
                  <a:schemeClr val="bg1"/>
                </a:solidFill>
              </a:defRPr>
            </a:lvl1pPr>
          </a:lstStyle>
          <a:p>
            <a:pPr lvl="0"/>
            <a:endParaRPr kumimoji="1" lang="zh-CN" altLang="en-US" dirty="0"/>
          </a:p>
        </p:txBody>
      </p:sp>
      <p:pic>
        <p:nvPicPr>
          <p:cNvPr id="5" name="图片 4"/>
          <p:cNvPicPr>
            <a:picLocks noChangeAspect="1"/>
          </p:cNvPicPr>
          <p:nvPr userDrawn="1"/>
        </p:nvPicPr>
        <p:blipFill>
          <a:blip r:embed="rId2"/>
          <a:stretch>
            <a:fillRect/>
          </a:stretch>
        </p:blipFill>
        <p:spPr>
          <a:xfrm>
            <a:off x="10016938" y="269689"/>
            <a:ext cx="1675129" cy="102142"/>
          </a:xfrm>
          <a:prstGeom prst="rect">
            <a:avLst/>
          </a:prstGeom>
        </p:spPr>
      </p:pic>
      <p:pic>
        <p:nvPicPr>
          <p:cNvPr id="6"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框架 3"/>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p:cNvSpPr/>
          <p:nvPr userDrawn="1"/>
        </p:nvSpPr>
        <p:spPr>
          <a:xfrm>
            <a:off x="0" y="0"/>
            <a:ext cx="12192000" cy="6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4"/>
          <p:cNvSpPr/>
          <p:nvPr userDrawn="1"/>
        </p:nvSpPr>
        <p:spPr>
          <a:xfrm rot="5400000">
            <a:off x="303777" y="137255"/>
            <a:ext cx="452199" cy="38982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p:cNvSpPr>
            <a:spLocks noGrp="1"/>
          </p:cNvSpPr>
          <p:nvPr>
            <p:ph type="body" sz="quarter" idx="10"/>
          </p:nvPr>
        </p:nvSpPr>
        <p:spPr>
          <a:xfrm>
            <a:off x="833972" y="1"/>
            <a:ext cx="10957694" cy="673768"/>
          </a:xfrm>
          <a:prstGeom prst="rect">
            <a:avLst/>
          </a:prstGeom>
        </p:spPr>
        <p:txBody>
          <a:bodyPr anchor="ctr"/>
          <a:lstStyle>
            <a:lvl1pPr marL="0" indent="0" algn="l">
              <a:lnSpc>
                <a:spcPct val="100000"/>
              </a:lnSpc>
              <a:buNone/>
              <a:defRPr sz="2800" b="0">
                <a:solidFill>
                  <a:schemeClr val="bg1"/>
                </a:solidFill>
              </a:defRPr>
            </a:lvl1pPr>
          </a:lstStyle>
          <a:p>
            <a:pPr lvl="0"/>
            <a:endParaRPr kumimoji="1" lang="zh-CN" altLang="en-US" dirty="0"/>
          </a:p>
        </p:txBody>
      </p:sp>
      <p:pic>
        <p:nvPicPr>
          <p:cNvPr id="8" name="图片 7"/>
          <p:cNvPicPr>
            <a:picLocks noChangeAspect="1"/>
          </p:cNvPicPr>
          <p:nvPr userDrawn="1"/>
        </p:nvPicPr>
        <p:blipFill>
          <a:blip r:embed="rId2"/>
          <a:stretch>
            <a:fillRect/>
          </a:stretch>
        </p:blipFill>
        <p:spPr>
          <a:xfrm>
            <a:off x="10016938" y="269689"/>
            <a:ext cx="1675129" cy="102142"/>
          </a:xfrm>
          <a:prstGeom prst="rect">
            <a:avLst/>
          </a:prstGeom>
        </p:spPr>
      </p:pic>
      <p:pic>
        <p:nvPicPr>
          <p:cNvPr id="9"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hyperlink" Target="https://dl-cdn.ryzerobotics.com/downloads/tello/20180222/Scratch.zip"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hyperlink" Target="http://store.dji.com/cn/product/tello?utm_source=djibbs&amp;utm_medium=bbs&amp;utm_campaign=keywords&amp;pbc=dapcnbbs"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19020" y="2060030"/>
            <a:ext cx="9027870" cy="2310857"/>
          </a:xfrm>
        </p:spPr>
        <p:txBody>
          <a:bodyPr/>
          <a:lstStyle/>
          <a:p>
            <a:r>
              <a:rPr lang="en-US" altLang="zh-CN" dirty="0">
                <a:latin typeface="微软雅黑" panose="020B0503020204020204" pitchFamily="34" charset="-122"/>
                <a:ea typeface="微软雅黑" panose="020B0503020204020204" pitchFamily="34" charset="-122"/>
              </a:rPr>
              <a:t>DJI </a:t>
            </a:r>
            <a:r>
              <a:rPr lang="en-US" altLang="zh-CN" dirty="0" err="1">
                <a:latin typeface="微软雅黑" panose="020B0503020204020204" pitchFamily="34" charset="-122"/>
                <a:ea typeface="微软雅黑" panose="020B0503020204020204" pitchFamily="34" charset="-122"/>
              </a:rPr>
              <a:t>RoboMaster</a:t>
            </a:r>
            <a:r>
              <a:rPr lang="en-US" altLang="zh-CN" dirty="0">
                <a:latin typeface="微软雅黑" panose="020B0503020204020204" pitchFamily="34" charset="-122"/>
                <a:ea typeface="微软雅黑" panose="020B0503020204020204" pitchFamily="34" charset="-122"/>
              </a:rPr>
              <a:t> EP</a:t>
            </a:r>
          </a:p>
          <a:p>
            <a:r>
              <a:rPr lang="zh-CN" altLang="en-US" dirty="0">
                <a:latin typeface="微软雅黑" panose="020B0503020204020204" pitchFamily="34" charset="-122"/>
                <a:ea typeface="微软雅黑" panose="020B0503020204020204" pitchFamily="34" charset="-122"/>
              </a:rPr>
              <a:t>比赛实战项目</a:t>
            </a:r>
          </a:p>
        </p:txBody>
      </p:sp>
      <p:sp>
        <p:nvSpPr>
          <p:cNvPr id="3" name="文本占位符 2"/>
          <p:cNvSpPr>
            <a:spLocks noGrp="1"/>
          </p:cNvSpPr>
          <p:nvPr>
            <p:ph type="body" sz="quarter" idx="11"/>
          </p:nvPr>
        </p:nvSpPr>
        <p:spPr>
          <a:xfrm>
            <a:off x="1297835" y="4941370"/>
            <a:ext cx="7225276" cy="392929"/>
          </a:xfrm>
        </p:spPr>
        <p:txBody>
          <a:bodyPr/>
          <a:lstStyle/>
          <a:p>
            <a:r>
              <a:rPr lang="zh-CN" altLang="zh-CN" dirty="0"/>
              <a:t>兴趣驱动，无畏探索，在实践中培养面向未来的创新精神</a:t>
            </a:r>
          </a:p>
          <a:p>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0016938" y="269689"/>
            <a:ext cx="1675129" cy="102142"/>
          </a:xfrm>
          <a:prstGeom prst="rect">
            <a:avLst/>
          </a:prstGeom>
        </p:spPr>
      </p:pic>
      <p:pic>
        <p:nvPicPr>
          <p:cNvPr id="6" name="Picture 2" descr="Image result for dji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3</a:t>
            </a:r>
            <a:r>
              <a:rPr kumimoji="1" lang="zh-CN" altLang="en-US" dirty="0"/>
              <a:t>、规则</a:t>
            </a:r>
            <a:r>
              <a:rPr kumimoji="1" lang="en-US" altLang="zh-CN" dirty="0"/>
              <a:t>/</a:t>
            </a:r>
            <a:r>
              <a:rPr kumimoji="1" lang="zh-CN" altLang="en-US" dirty="0"/>
              <a:t>实现难点</a:t>
            </a:r>
            <a:endParaRPr kumimoji="1" lang="en-US" altLang="zh-CN" dirty="0"/>
          </a:p>
        </p:txBody>
      </p:sp>
      <p:graphicFrame>
        <p:nvGraphicFramePr>
          <p:cNvPr id="2" name="表格 1"/>
          <p:cNvGraphicFramePr>
            <a:graphicFrameLocks noGrp="1"/>
          </p:cNvGraphicFramePr>
          <p:nvPr>
            <p:extLst>
              <p:ext uri="{D42A27DB-BD31-4B8C-83A1-F6EECF244321}">
                <p14:modId xmlns:p14="http://schemas.microsoft.com/office/powerpoint/2010/main" val="2652434096"/>
              </p:ext>
            </p:extLst>
          </p:nvPr>
        </p:nvGraphicFramePr>
        <p:xfrm>
          <a:off x="211756" y="2466206"/>
          <a:ext cx="5765532" cy="4249230"/>
        </p:xfrm>
        <a:graphic>
          <a:graphicData uri="http://schemas.openxmlformats.org/drawingml/2006/table">
            <a:tbl>
              <a:tblPr firstRow="1" bandRow="1">
                <a:tableStyleId>{5C22544A-7EE6-4342-B048-85BDC9FD1C3A}</a:tableStyleId>
              </a:tblPr>
              <a:tblGrid>
                <a:gridCol w="2781184">
                  <a:extLst>
                    <a:ext uri="{9D8B030D-6E8A-4147-A177-3AD203B41FA5}">
                      <a16:colId xmlns:a16="http://schemas.microsoft.com/office/drawing/2014/main" val="20000"/>
                    </a:ext>
                  </a:extLst>
                </a:gridCol>
                <a:gridCol w="2984348">
                  <a:extLst>
                    <a:ext uri="{9D8B030D-6E8A-4147-A177-3AD203B41FA5}">
                      <a16:colId xmlns:a16="http://schemas.microsoft.com/office/drawing/2014/main" val="20001"/>
                    </a:ext>
                  </a:extLst>
                </a:gridCol>
              </a:tblGrid>
              <a:tr h="467360">
                <a:tc>
                  <a:txBody>
                    <a:bodyPr/>
                    <a:lstStyle/>
                    <a:p>
                      <a:pPr algn="ctr"/>
                      <a:r>
                        <a:rPr lang="en-SG" altLang="zh-CN" sz="1800" b="1" kern="1200" dirty="0">
                          <a:solidFill>
                            <a:schemeClr val="lt1"/>
                          </a:solidFill>
                          <a:effectLst/>
                          <a:latin typeface="+mn-lt"/>
                          <a:ea typeface="+mn-ea"/>
                          <a:cs typeface="+mn-cs"/>
                        </a:rPr>
                        <a:t>Shooting speed limit
</a:t>
                      </a:r>
                      <a:endParaRPr lang="zh-CN" altLang="en-US" dirty="0"/>
                    </a:p>
                  </a:txBody>
                  <a:tcPr/>
                </a:tc>
                <a:tc>
                  <a:txBody>
                    <a:bodyPr/>
                    <a:lstStyle/>
                    <a:p>
                      <a:pPr algn="ctr"/>
                      <a:r>
                        <a:rPr lang="en-SG" altLang="zh-CN" sz="1800" b="1" kern="1200" dirty="0">
                          <a:solidFill>
                            <a:schemeClr val="lt1"/>
                          </a:solidFill>
                          <a:effectLst/>
                          <a:latin typeface="+mn-lt"/>
                          <a:ea typeface="+mn-ea"/>
                          <a:cs typeface="+mn-cs"/>
                        </a:rPr>
                        <a:t>Error in shot refreshes again
</a:t>
                      </a:r>
                      <a:endParaRPr lang="zh-CN" altLang="en-US" dirty="0"/>
                    </a:p>
                  </a:txBody>
                  <a:tcPr/>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pPr>
                      <a:r>
                        <a:rPr lang="en-US" altLang="zh-CN" sz="1800" kern="1200" dirty="0">
                          <a:solidFill>
                            <a:schemeClr val="tx1"/>
                          </a:solidFill>
                          <a:latin typeface="+mn-lt"/>
                          <a:ea typeface="+mn-ea"/>
                          <a:cs typeface="+mn-cs"/>
                        </a:rPr>
                        <a:t>         </a:t>
                      </a:r>
                      <a:r>
                        <a:rPr lang="en-SG" altLang="zh-CN" sz="1800" kern="1200" dirty="0">
                          <a:solidFill>
                            <a:schemeClr val="tx1"/>
                          </a:solidFill>
                          <a:latin typeface="+mn-lt"/>
                          <a:ea typeface="+mn-ea"/>
                          <a:cs typeface="+mn-cs"/>
                        </a:rPr>
                        <a:t>The next visual tag needs to be shot within 0.5 seconds, otherwise activation fails. The energy organ is refreshed immediately and needs to be reactivated.</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a:solidFill>
                            <a:schemeClr val="tx1"/>
                          </a:solidFill>
                          <a:latin typeface="+mn-lt"/>
                          <a:ea typeface="+mn-ea"/>
                          <a:cs typeface="+mn-cs"/>
                        </a:rPr>
                        <a:t>       </a:t>
                      </a:r>
                      <a:r>
                        <a:rPr lang="en-SG" altLang="zh-CN" sz="1800" kern="1200" dirty="0">
                          <a:solidFill>
                            <a:schemeClr val="tx1"/>
                          </a:solidFill>
                          <a:latin typeface="+mn-lt"/>
                          <a:ea typeface="+mn-ea"/>
                          <a:cs typeface="+mn-cs"/>
                        </a:rPr>
                        <a:t>If the shot is wrong, activation fails, the energy organ is refreshed immediately, and activation needs to be re-opened</a:t>
                      </a:r>
                      <a:r>
                        <a:rPr lang="zh-CN"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810799486"/>
              </p:ext>
            </p:extLst>
          </p:nvPr>
        </p:nvGraphicFramePr>
        <p:xfrm>
          <a:off x="6282948" y="2466206"/>
          <a:ext cx="5562366" cy="4249230"/>
        </p:xfrm>
        <a:graphic>
          <a:graphicData uri="http://schemas.openxmlformats.org/drawingml/2006/table">
            <a:tbl>
              <a:tblPr firstRow="1" bandRow="1">
                <a:tableStyleId>{5C22544A-7EE6-4342-B048-85BDC9FD1C3A}</a:tableStyleId>
              </a:tblPr>
              <a:tblGrid>
                <a:gridCol w="2781183">
                  <a:extLst>
                    <a:ext uri="{9D8B030D-6E8A-4147-A177-3AD203B41FA5}">
                      <a16:colId xmlns:a16="http://schemas.microsoft.com/office/drawing/2014/main" val="20000"/>
                    </a:ext>
                  </a:extLst>
                </a:gridCol>
                <a:gridCol w="2781183">
                  <a:extLst>
                    <a:ext uri="{9D8B030D-6E8A-4147-A177-3AD203B41FA5}">
                      <a16:colId xmlns:a16="http://schemas.microsoft.com/office/drawing/2014/main" val="20001"/>
                    </a:ext>
                  </a:extLst>
                </a:gridCol>
              </a:tblGrid>
              <a:tr h="477520">
                <a:tc>
                  <a:txBody>
                    <a:bodyPr/>
                    <a:lstStyle/>
                    <a:p>
                      <a:pPr algn="ctr"/>
                      <a:r>
                        <a:rPr lang="en-SG" altLang="zh-CN" sz="1800" b="1" kern="1200" dirty="0">
                          <a:solidFill>
                            <a:schemeClr val="lt1"/>
                          </a:solidFill>
                          <a:effectLst/>
                          <a:latin typeface="+mn-lt"/>
                          <a:ea typeface="+mn-ea"/>
                          <a:cs typeface="+mn-cs"/>
                        </a:rPr>
                        <a:t>Visual label recognition
</a:t>
                      </a:r>
                      <a:endParaRPr lang="zh-CN" altLang="en-US" dirty="0"/>
                    </a:p>
                  </a:txBody>
                  <a:tcPr/>
                </a:tc>
                <a:tc>
                  <a:txBody>
                    <a:bodyPr/>
                    <a:lstStyle/>
                    <a:p>
                      <a:pPr algn="ctr"/>
                      <a:r>
                        <a:rPr lang="en-SG" altLang="zh-CN" sz="1800" b="1" kern="1200" dirty="0">
                          <a:solidFill>
                            <a:schemeClr val="lt1"/>
                          </a:solidFill>
                          <a:effectLst/>
                          <a:latin typeface="+mn-lt"/>
                          <a:ea typeface="+mn-ea"/>
                          <a:cs typeface="+mn-cs"/>
                        </a:rPr>
                        <a:t>Auto-target shooting
</a:t>
                      </a:r>
                      <a:endParaRPr lang="zh-CN" altLang="en-US" dirty="0"/>
                    </a:p>
                  </a:txBody>
                  <a:tcPr/>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pPr>
                      <a:r>
                        <a:rPr lang="en-US" altLang="zh-CN" sz="1800" kern="1200" dirty="0">
                          <a:solidFill>
                            <a:schemeClr val="tx1"/>
                          </a:solidFill>
                          <a:latin typeface="+mn-lt"/>
                          <a:ea typeface="+mn-ea"/>
                          <a:cs typeface="+mn-cs"/>
                        </a:rPr>
                        <a:t>         </a:t>
                      </a:r>
                      <a:r>
                        <a:rPr lang="en-SG" altLang="zh-CN" sz="1800" kern="1200" dirty="0">
                          <a:solidFill>
                            <a:schemeClr val="tx1"/>
                          </a:solidFill>
                          <a:latin typeface="+mn-lt"/>
                          <a:ea typeface="+mn-ea"/>
                          <a:cs typeface="+mn-cs"/>
                        </a:rPr>
                        <a:t>Numbers 1 through 5 need to be correctly identified, and the location of the visual label in the field of view needs to be obtained.</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baseline="0" dirty="0">
                          <a:solidFill>
                            <a:schemeClr val="tx1"/>
                          </a:solidFill>
                          <a:latin typeface="+mn-lt"/>
                          <a:ea typeface="+mn-ea"/>
                          <a:cs typeface="+mn-cs"/>
                        </a:rPr>
                        <a:t>       </a:t>
                      </a:r>
                      <a:r>
                        <a:rPr lang="en-SG" altLang="zh-CN" sz="1800" kern="1200" dirty="0">
                          <a:solidFill>
                            <a:schemeClr val="tx1"/>
                          </a:solidFill>
                          <a:latin typeface="+mn-lt"/>
                          <a:ea typeface="+mn-ea"/>
                          <a:cs typeface="+mn-cs"/>
                        </a:rPr>
                        <a:t>According to the visual label information, the control head to achieve automatic aiming, aiming accuracy to meet the standard when shooting</a:t>
                      </a:r>
                      <a:r>
                        <a:rPr lang="zh-CN"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5" name="矩形 4"/>
          <p:cNvSpPr/>
          <p:nvPr/>
        </p:nvSpPr>
        <p:spPr>
          <a:xfrm>
            <a:off x="2441169" y="1812391"/>
            <a:ext cx="2193229" cy="961289"/>
          </a:xfrm>
          <a:prstGeom prst="rect">
            <a:avLst/>
          </a:prstGeom>
        </p:spPr>
        <p:txBody>
          <a:bodyPr wrap="none">
            <a:spAutoFit/>
          </a:bodyPr>
          <a:lstStyle/>
          <a:p>
            <a:pPr>
              <a:lnSpc>
                <a:spcPct val="150000"/>
              </a:lnSpc>
            </a:pPr>
            <a:r>
              <a:rPr lang="en-SG" altLang="zh-CN" sz="2000" b="1" dirty="0"/>
              <a:t>Rule difficulties
</a:t>
            </a:r>
            <a:endParaRPr lang="en-US" altLang="zh-CN" sz="2000" b="1" dirty="0"/>
          </a:p>
        </p:txBody>
      </p:sp>
      <p:sp>
        <p:nvSpPr>
          <p:cNvPr id="16" name="矩形 15"/>
          <p:cNvSpPr/>
          <p:nvPr/>
        </p:nvSpPr>
        <p:spPr>
          <a:xfrm>
            <a:off x="7346267" y="1562579"/>
            <a:ext cx="3204723" cy="499624"/>
          </a:xfrm>
          <a:prstGeom prst="rect">
            <a:avLst/>
          </a:prstGeom>
        </p:spPr>
        <p:txBody>
          <a:bodyPr wrap="none">
            <a:spAutoFit/>
          </a:bodyPr>
          <a:lstStyle/>
          <a:p>
            <a:pPr>
              <a:lnSpc>
                <a:spcPct val="150000"/>
              </a:lnSpc>
            </a:pPr>
            <a:r>
              <a:rPr lang="en-SG" altLang="zh-CN" sz="2000" b="1" dirty="0"/>
              <a:t>Difficulties in achieving</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330023" cy="773628"/>
            <a:chOff x="1303083" y="1064827"/>
            <a:chExt cx="5330023"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493538" cy="523220"/>
            </a:xfrm>
            <a:prstGeom prst="rect">
              <a:avLst/>
            </a:prstGeom>
          </p:spPr>
          <p:txBody>
            <a:bodyPr wrap="none">
              <a:spAutoFit/>
            </a:bodyPr>
            <a:lstStyle/>
            <a:p>
              <a:pPr defTabSz="608965"/>
              <a:r>
                <a:rPr lang="zh-CN" altLang="en-US" sz="2800" b="1" dirty="0">
                  <a:solidFill>
                    <a:schemeClr val="accent1"/>
                  </a:solidFill>
                  <a:ea typeface="微软雅黑" charset="0"/>
                </a:rPr>
                <a:t>如何使用自瞄模块进行瞄准</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、编程模块自动瞄准</a:t>
            </a:r>
            <a:endParaRPr kumimoji="1" lang="en-US" altLang="zh-CN" dirty="0"/>
          </a:p>
        </p:txBody>
      </p:sp>
      <p:sp>
        <p:nvSpPr>
          <p:cNvPr id="10" name="文本框 9"/>
          <p:cNvSpPr txBox="1"/>
          <p:nvPr/>
        </p:nvSpPr>
        <p:spPr>
          <a:xfrm>
            <a:off x="1195831" y="1891872"/>
            <a:ext cx="4826341" cy="369332"/>
          </a:xfrm>
          <a:prstGeom prst="rect">
            <a:avLst/>
          </a:prstGeom>
          <a:noFill/>
        </p:spPr>
        <p:txBody>
          <a:bodyPr wrap="square" rtlCol="0">
            <a:spAutoFit/>
          </a:bodyPr>
          <a:lstStyle/>
          <a:p>
            <a:r>
              <a:rPr lang="zh-CN" altLang="en-US" b="1" dirty="0"/>
              <a:t>●</a:t>
            </a:r>
            <a:r>
              <a:rPr lang="zh-CN" altLang="zh-CN" sz="1600" b="1" dirty="0"/>
              <a:t>智能</a:t>
            </a:r>
            <a:r>
              <a:rPr lang="zh-CN" altLang="zh-CN" sz="1600" dirty="0"/>
              <a:t>大类—</a:t>
            </a:r>
            <a:r>
              <a:rPr lang="en-US" altLang="zh-CN" sz="1600" dirty="0"/>
              <a:t>&gt;</a:t>
            </a:r>
            <a:r>
              <a:rPr lang="zh-CN" altLang="zh-CN" sz="1600" dirty="0"/>
              <a:t>“</a:t>
            </a:r>
            <a:r>
              <a:rPr lang="zh-CN" altLang="zh-CN" sz="1600" b="1" dirty="0"/>
              <a:t>识别到（红心）并瞄准”</a:t>
            </a:r>
            <a:r>
              <a:rPr lang="zh-CN" altLang="zh-CN" sz="1600" dirty="0"/>
              <a:t>。</a:t>
            </a:r>
          </a:p>
        </p:txBody>
      </p:sp>
      <p:sp>
        <p:nvSpPr>
          <p:cNvPr id="16" name="文本框 15"/>
          <p:cNvSpPr txBox="1"/>
          <p:nvPr/>
        </p:nvSpPr>
        <p:spPr>
          <a:xfrm>
            <a:off x="1195830" y="2799300"/>
            <a:ext cx="4826341" cy="833690"/>
          </a:xfrm>
          <a:prstGeom prst="rect">
            <a:avLst/>
          </a:prstGeom>
          <a:noFill/>
        </p:spPr>
        <p:txBody>
          <a:bodyPr wrap="square" rtlCol="0">
            <a:spAutoFit/>
          </a:bodyPr>
          <a:lstStyle/>
          <a:p>
            <a:pPr>
              <a:lnSpc>
                <a:spcPct val="150000"/>
              </a:lnSpc>
            </a:pPr>
            <a:r>
              <a:rPr lang="zh-CN" altLang="en-US" b="1" dirty="0"/>
              <a:t>●</a:t>
            </a:r>
            <a:r>
              <a:rPr lang="zh-CN" altLang="zh-CN" sz="1600" dirty="0"/>
              <a:t>使用这个模块可以简单地对目标进行自动瞄准，支持包含图形、数字和字母的视觉标签。</a:t>
            </a:r>
          </a:p>
        </p:txBody>
      </p:sp>
      <p:sp>
        <p:nvSpPr>
          <p:cNvPr id="19" name="文本框 18"/>
          <p:cNvSpPr txBox="1"/>
          <p:nvPr/>
        </p:nvSpPr>
        <p:spPr>
          <a:xfrm>
            <a:off x="6649549" y="3362568"/>
            <a:ext cx="4826341" cy="833690"/>
          </a:xfrm>
          <a:prstGeom prst="rect">
            <a:avLst/>
          </a:prstGeom>
          <a:noFill/>
        </p:spPr>
        <p:txBody>
          <a:bodyPr wrap="square" rtlCol="0">
            <a:spAutoFit/>
          </a:bodyPr>
          <a:lstStyle/>
          <a:p>
            <a:pPr>
              <a:lnSpc>
                <a:spcPct val="150000"/>
              </a:lnSpc>
            </a:pPr>
            <a:r>
              <a:rPr lang="zh-CN" altLang="en-US" b="1" dirty="0"/>
              <a:t>●</a:t>
            </a:r>
            <a:r>
              <a:rPr lang="zh-CN" altLang="zh-CN" sz="1600" b="1" dirty="0"/>
              <a:t>需要注意：</a:t>
            </a:r>
            <a:r>
              <a:rPr lang="zh-CN" altLang="zh-CN" sz="1600" dirty="0"/>
              <a:t>如果在执行自瞄模块时，机器人视野中没有需要瞄准的视觉标签，将不会有相应的动作。</a:t>
            </a:r>
          </a:p>
        </p:txBody>
      </p:sp>
      <p:pic>
        <p:nvPicPr>
          <p:cNvPr id="21" name="图片 20"/>
          <p:cNvPicPr/>
          <p:nvPr/>
        </p:nvPicPr>
        <p:blipFill rotWithShape="1">
          <a:blip r:embed="rId3">
            <a:extLst>
              <a:ext uri="{28A0092B-C50C-407E-A947-70E740481C1C}">
                <a14:useLocalDpi xmlns:a14="http://schemas.microsoft.com/office/drawing/2010/main" val="0"/>
              </a:ext>
            </a:extLst>
          </a:blip>
          <a:srcRect l="7585" t="34542" r="66410" b="40415"/>
          <a:stretch>
            <a:fillRect/>
          </a:stretch>
        </p:blipFill>
        <p:spPr bwMode="auto">
          <a:xfrm>
            <a:off x="2270759" y="2305981"/>
            <a:ext cx="1991185" cy="534670"/>
          </a:xfrm>
          <a:prstGeom prst="rect">
            <a:avLst/>
          </a:prstGeom>
          <a:ln>
            <a:noFill/>
          </a:ln>
        </p:spPr>
      </p:pic>
      <p:pic>
        <p:nvPicPr>
          <p:cNvPr id="22" name="图片 21"/>
          <p:cNvPicPr/>
          <p:nvPr/>
        </p:nvPicPr>
        <p:blipFill>
          <a:blip r:embed="rId4" cstate="print">
            <a:extLst>
              <a:ext uri="{28A0092B-C50C-407E-A947-70E740481C1C}">
                <a14:useLocalDpi xmlns:a14="http://schemas.microsoft.com/office/drawing/2010/main" val="0"/>
              </a:ext>
            </a:extLst>
          </a:blip>
          <a:stretch>
            <a:fillRect/>
          </a:stretch>
        </p:blipFill>
        <p:spPr>
          <a:xfrm>
            <a:off x="2260599" y="3704110"/>
            <a:ext cx="2357120" cy="1439545"/>
          </a:xfrm>
          <a:prstGeom prst="rect">
            <a:avLst/>
          </a:prstGeom>
        </p:spPr>
      </p:pic>
      <p:sp>
        <p:nvSpPr>
          <p:cNvPr id="23" name="文本框 22"/>
          <p:cNvSpPr txBox="1"/>
          <p:nvPr/>
        </p:nvSpPr>
        <p:spPr>
          <a:xfrm>
            <a:off x="1195829" y="5146260"/>
            <a:ext cx="4826341" cy="877163"/>
          </a:xfrm>
          <a:prstGeom prst="rect">
            <a:avLst/>
          </a:prstGeom>
          <a:noFill/>
        </p:spPr>
        <p:txBody>
          <a:bodyPr wrap="square" rtlCol="0">
            <a:spAutoFit/>
          </a:bodyPr>
          <a:lstStyle/>
          <a:p>
            <a:pPr>
              <a:lnSpc>
                <a:spcPct val="150000"/>
              </a:lnSpc>
            </a:pPr>
            <a:r>
              <a:rPr lang="zh-CN" altLang="en-US" b="1" dirty="0"/>
              <a:t>●</a:t>
            </a:r>
            <a:r>
              <a:rPr lang="zh-CN" altLang="zh-CN" sz="1600" dirty="0"/>
              <a:t>在程序中，开启视觉标签识别后，当视野中出现设置的视觉标签后，机器人可以实现自动瞄准。</a:t>
            </a:r>
          </a:p>
        </p:txBody>
      </p:sp>
      <p:pic>
        <p:nvPicPr>
          <p:cNvPr id="24" name="图片 23"/>
          <p:cNvPicPr/>
          <p:nvPr/>
        </p:nvPicPr>
        <p:blipFill rotWithShape="1">
          <a:blip r:embed="rId3">
            <a:extLst>
              <a:ext uri="{28A0092B-C50C-407E-A947-70E740481C1C}">
                <a14:useLocalDpi xmlns:a14="http://schemas.microsoft.com/office/drawing/2010/main" val="0"/>
              </a:ext>
            </a:extLst>
          </a:blip>
          <a:srcRect l="76090" t="12522" r="674" b="16667"/>
          <a:stretch>
            <a:fillRect/>
          </a:stretch>
        </p:blipFill>
        <p:spPr bwMode="auto">
          <a:xfrm>
            <a:off x="8443277" y="1956305"/>
            <a:ext cx="1482725" cy="1259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瞄准方式</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、获取视觉标签信息</a:t>
            </a:r>
            <a:endParaRPr kumimoji="1" lang="en-US" altLang="zh-CN" dirty="0"/>
          </a:p>
        </p:txBody>
      </p:sp>
      <p:graphicFrame>
        <p:nvGraphicFramePr>
          <p:cNvPr id="2" name="表格 1"/>
          <p:cNvGraphicFramePr>
            <a:graphicFrameLocks noGrp="1"/>
          </p:cNvGraphicFramePr>
          <p:nvPr>
            <p:extLst>
              <p:ext uri="{D42A27DB-BD31-4B8C-83A1-F6EECF244321}">
                <p14:modId xmlns:p14="http://schemas.microsoft.com/office/powerpoint/2010/main" val="3714180387"/>
              </p:ext>
            </p:extLst>
          </p:nvPr>
        </p:nvGraphicFramePr>
        <p:xfrm>
          <a:off x="5793712" y="1315410"/>
          <a:ext cx="6151240" cy="5033504"/>
        </p:xfrm>
        <a:graphic>
          <a:graphicData uri="http://schemas.openxmlformats.org/drawingml/2006/table">
            <a:tbl>
              <a:tblPr firstRow="1" bandRow="1">
                <a:tableStyleId>{5C22544A-7EE6-4342-B048-85BDC9FD1C3A}</a:tableStyleId>
              </a:tblPr>
              <a:tblGrid>
                <a:gridCol w="1409321">
                  <a:extLst>
                    <a:ext uri="{9D8B030D-6E8A-4147-A177-3AD203B41FA5}">
                      <a16:colId xmlns:a16="http://schemas.microsoft.com/office/drawing/2014/main" val="20000"/>
                    </a:ext>
                  </a:extLst>
                </a:gridCol>
                <a:gridCol w="2044899">
                  <a:extLst>
                    <a:ext uri="{9D8B030D-6E8A-4147-A177-3AD203B41FA5}">
                      <a16:colId xmlns:a16="http://schemas.microsoft.com/office/drawing/2014/main" val="20001"/>
                    </a:ext>
                  </a:extLst>
                </a:gridCol>
                <a:gridCol w="2697020">
                  <a:extLst>
                    <a:ext uri="{9D8B030D-6E8A-4147-A177-3AD203B41FA5}">
                      <a16:colId xmlns:a16="http://schemas.microsoft.com/office/drawing/2014/main" val="20002"/>
                    </a:ext>
                  </a:extLst>
                </a:gridCol>
              </a:tblGrid>
              <a:tr h="461504">
                <a:tc>
                  <a:txBody>
                    <a:bodyPr/>
                    <a:lstStyle/>
                    <a:p>
                      <a:pPr algn="ctr"/>
                      <a:endParaRPr lang="zh-CN" altLang="en-US" dirty="0"/>
                    </a:p>
                  </a:txBody>
                  <a:tcPr/>
                </a:tc>
                <a:tc>
                  <a:txBody>
                    <a:bodyPr/>
                    <a:lstStyle/>
                    <a:p>
                      <a:pPr algn="ctr"/>
                      <a:r>
                        <a:rPr lang="zh-CN" altLang="en-US" dirty="0"/>
                        <a:t>优点</a:t>
                      </a:r>
                    </a:p>
                  </a:txBody>
                  <a:tcPr/>
                </a:tc>
                <a:tc>
                  <a:txBody>
                    <a:bodyPr/>
                    <a:lstStyle/>
                    <a:p>
                      <a:pPr algn="ctr"/>
                      <a:r>
                        <a:rPr lang="zh-CN" altLang="en-US" dirty="0"/>
                        <a:t>缺点</a:t>
                      </a:r>
                    </a:p>
                  </a:txBody>
                  <a:tcPr/>
                </a:tc>
                <a:extLst>
                  <a:ext uri="{0D108BD9-81ED-4DB2-BD59-A6C34878D82A}">
                    <a16:rowId xmlns:a16="http://schemas.microsoft.com/office/drawing/2014/main" val="10000"/>
                  </a:ext>
                </a:extLst>
              </a:tr>
              <a:tr h="1104900">
                <a:tc>
                  <a:txBody>
                    <a:bodyPr/>
                    <a:lstStyle/>
                    <a:p>
                      <a:pPr algn="ctr"/>
                      <a:r>
                        <a:rPr lang="en-SG" altLang="zh-CN" sz="1800" b="1" kern="1200" dirty="0">
                          <a:solidFill>
                            <a:schemeClr val="dk1"/>
                          </a:solidFill>
                          <a:effectLst/>
                          <a:latin typeface="+mn-lt"/>
                          <a:ea typeface="+mn-ea"/>
                          <a:cs typeface="+mn-cs"/>
                        </a:rPr>
                        <a:t>Call the auto-aiming module
</a:t>
                      </a:r>
                      <a:endParaRPr lang="zh-CN" altLang="en-US" dirty="0"/>
                    </a:p>
                  </a:txBody>
                  <a:tcPr/>
                </a:tc>
                <a:tc>
                  <a:txBody>
                    <a:bodyPr/>
                    <a:lstStyle/>
                    <a:p>
                      <a:r>
                        <a:rPr lang="en-SG" altLang="zh-CN" sz="1800" kern="1200" dirty="0">
                          <a:solidFill>
                            <a:schemeClr val="dk1"/>
                          </a:solidFill>
                          <a:effectLst/>
                          <a:latin typeface="+mn-lt"/>
                          <a:ea typeface="+mn-ea"/>
                          <a:cs typeface="+mn-cs"/>
                        </a:rPr>
                        <a:t>Easy to use, good results.
</a:t>
                      </a:r>
                      <a:endParaRPr lang="zh-CN" altLang="en-US" dirty="0"/>
                    </a:p>
                  </a:txBody>
                  <a:tcPr/>
                </a:tc>
                <a:tc>
                  <a:txBody>
                    <a:bodyPr/>
                    <a:lstStyle/>
                    <a:p>
                      <a:r>
                        <a:rPr lang="en-SG" altLang="zh-CN" sz="1800" kern="1200" dirty="0">
                          <a:solidFill>
                            <a:schemeClr val="dk1"/>
                          </a:solidFill>
                          <a:effectLst/>
                          <a:latin typeface="+mn-lt"/>
                          <a:ea typeface="+mn-ea"/>
                          <a:cs typeface="+mn-cs"/>
                        </a:rPr>
                        <a:t>The effect of aiming cannot be optimized and the function of modifying automatic aiming cannot be adjusted.
</a:t>
                      </a:r>
                      <a:endParaRPr lang="zh-CN" altLang="en-US" dirty="0"/>
                    </a:p>
                  </a:txBody>
                  <a:tcPr/>
                </a:tc>
                <a:extLst>
                  <a:ext uri="{0D108BD9-81ED-4DB2-BD59-A6C34878D82A}">
                    <a16:rowId xmlns:a16="http://schemas.microsoft.com/office/drawing/2014/main" val="10001"/>
                  </a:ext>
                </a:extLst>
              </a:tr>
              <a:tr h="1474244">
                <a:tc>
                  <a:txBody>
                    <a:bodyPr/>
                    <a:lstStyle/>
                    <a:p>
                      <a:pPr algn="ctr"/>
                      <a:r>
                        <a:rPr lang="en-SG" altLang="zh-CN" sz="1800" b="1" kern="1200" dirty="0">
                          <a:solidFill>
                            <a:schemeClr val="dk1"/>
                          </a:solidFill>
                          <a:effectLst/>
                          <a:latin typeface="+mn-lt"/>
                          <a:ea typeface="+mn-ea"/>
                          <a:cs typeface="+mn-cs"/>
                        </a:rPr>
                        <a:t>The PID controller combines visual label information
</a:t>
                      </a:r>
                      <a:endParaRPr lang="zh-CN" altLang="en-US" dirty="0"/>
                    </a:p>
                  </a:txBody>
                  <a:tcPr/>
                </a:tc>
                <a:tc>
                  <a:txBody>
                    <a:bodyPr/>
                    <a:lstStyle/>
                    <a:p>
                      <a:r>
                        <a:rPr lang="en-SG" altLang="zh-CN" sz="1800" kern="1200" dirty="0">
                          <a:solidFill>
                            <a:schemeClr val="dk1"/>
                          </a:solidFill>
                          <a:effectLst/>
                          <a:latin typeface="+mn-lt"/>
                          <a:ea typeface="+mn-ea"/>
                          <a:cs typeface="+mn-cs"/>
                        </a:rPr>
                        <a:t>You can optimize the targeting effect and modify the function of automatic aiming shooting according to your needs</a:t>
                      </a:r>
                      <a:r>
                        <a:rPr lang="zh-CN" altLang="zh-CN" sz="1800" kern="1200" dirty="0">
                          <a:solidFill>
                            <a:schemeClr val="dk1"/>
                          </a:solidFill>
                          <a:effectLst/>
                          <a:latin typeface="+mn-lt"/>
                          <a:ea typeface="+mn-ea"/>
                          <a:cs typeface="+mn-cs"/>
                        </a:rPr>
                        <a:t>。</a:t>
                      </a:r>
                      <a:endParaRPr lang="zh-CN" altLang="en-US" dirty="0"/>
                    </a:p>
                  </a:txBody>
                  <a:tcPr/>
                </a:tc>
                <a:tc>
                  <a:txBody>
                    <a:bodyPr/>
                    <a:lstStyle/>
                    <a:p>
                      <a:r>
                        <a:rPr lang="en-SG" altLang="zh-CN" sz="1800" kern="1200" dirty="0">
                          <a:solidFill>
                            <a:schemeClr val="dk1"/>
                          </a:solidFill>
                          <a:effectLst/>
                          <a:latin typeface="+mn-lt"/>
                          <a:ea typeface="+mn-ea"/>
                          <a:cs typeface="+mn-cs"/>
                        </a:rPr>
                        <a:t>There are more modules and more complicated implementation, and the PID controller parameters need to be set on a certain basis.
</a:t>
                      </a:r>
                      <a:endParaRPr lang="zh-CN" altLang="en-US" dirty="0"/>
                    </a:p>
                  </a:txBody>
                  <a:tcPr/>
                </a:tc>
                <a:extLst>
                  <a:ext uri="{0D108BD9-81ED-4DB2-BD59-A6C34878D82A}">
                    <a16:rowId xmlns:a16="http://schemas.microsoft.com/office/drawing/2014/main" val="10002"/>
                  </a:ext>
                </a:extLst>
              </a:tr>
            </a:tbl>
          </a:graphicData>
        </a:graphic>
      </p:graphicFrame>
      <p:sp>
        <p:nvSpPr>
          <p:cNvPr id="17" name="文本框 16"/>
          <p:cNvSpPr txBox="1"/>
          <p:nvPr/>
        </p:nvSpPr>
        <p:spPr>
          <a:xfrm>
            <a:off x="413886" y="2561096"/>
            <a:ext cx="5379825" cy="2536400"/>
          </a:xfrm>
          <a:prstGeom prst="rect">
            <a:avLst/>
          </a:prstGeom>
          <a:noFill/>
        </p:spPr>
        <p:txBody>
          <a:bodyPr wrap="square" rtlCol="0">
            <a:spAutoFit/>
          </a:bodyPr>
          <a:lstStyle/>
          <a:p>
            <a:pPr>
              <a:lnSpc>
                <a:spcPct val="150000"/>
              </a:lnSpc>
            </a:pPr>
            <a:r>
              <a:rPr lang="zh-CN" altLang="en-US" b="1" dirty="0"/>
              <a:t>●</a:t>
            </a:r>
            <a:r>
              <a:rPr lang="zh-CN" altLang="en-US" dirty="0"/>
              <a:t>实现方式一般分为两种，</a:t>
            </a:r>
            <a:endParaRPr lang="en-SG" altLang="zh-CN" dirty="0"/>
          </a:p>
          <a:p>
            <a:pPr>
              <a:lnSpc>
                <a:spcPct val="150000"/>
              </a:lnSpc>
            </a:pPr>
            <a:r>
              <a:rPr lang="en-SG" altLang="zh-CN" dirty="0"/>
              <a:t>The first is to "call the auto-targeting module“</a:t>
            </a:r>
          </a:p>
          <a:p>
            <a:pPr>
              <a:lnSpc>
                <a:spcPct val="150000"/>
              </a:lnSpc>
            </a:pPr>
            <a:r>
              <a:rPr lang="en-SG" altLang="zh-CN" dirty="0"/>
              <a:t>The second is "PID controller combined with visual label information".</a:t>
            </a:r>
            <a:endParaRPr lang="en-US" altLang="zh-CN" dirty="0"/>
          </a:p>
          <a:p>
            <a:pPr>
              <a:lnSpc>
                <a:spcPct val="150000"/>
              </a:lnSpc>
            </a:pPr>
            <a:r>
              <a:rPr lang="zh-CN" altLang="en-US" dirty="0"/>
              <a:t>这里我们会进行一个方案的分析，通过常用的两种实现情况分别介绍其优点与缺点。</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显示视觉标签信息</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、获取视觉标签信息</a:t>
            </a:r>
            <a:endParaRPr kumimoji="1" lang="en-US" altLang="zh-CN" dirty="0"/>
          </a:p>
        </p:txBody>
      </p:sp>
      <p:sp>
        <p:nvSpPr>
          <p:cNvPr id="15" name="文本框 14"/>
          <p:cNvSpPr txBox="1"/>
          <p:nvPr/>
        </p:nvSpPr>
        <p:spPr>
          <a:xfrm>
            <a:off x="1195831" y="1891872"/>
            <a:ext cx="4826341" cy="1203022"/>
          </a:xfrm>
          <a:prstGeom prst="rect">
            <a:avLst/>
          </a:prstGeom>
          <a:noFill/>
        </p:spPr>
        <p:txBody>
          <a:bodyPr wrap="square" rtlCol="0">
            <a:spAutoFit/>
          </a:bodyPr>
          <a:lstStyle/>
          <a:p>
            <a:pPr>
              <a:lnSpc>
                <a:spcPct val="150000"/>
              </a:lnSpc>
            </a:pPr>
            <a:r>
              <a:rPr lang="zh-CN" altLang="en-US" b="1" dirty="0"/>
              <a:t>●</a:t>
            </a:r>
            <a:r>
              <a:rPr lang="zh-CN" altLang="zh-CN" sz="1600" dirty="0"/>
              <a:t>当我们开启视觉标签识别后，相应的模块“</a:t>
            </a:r>
            <a:r>
              <a:rPr lang="zh-CN" altLang="zh-CN" sz="1600" b="1" dirty="0"/>
              <a:t>识别到的视觉标签信息</a:t>
            </a:r>
            <a:r>
              <a:rPr lang="zh-CN" altLang="zh-CN" sz="1600" dirty="0"/>
              <a:t>”会返回一系列的实时信息，我们可以将这些数据储存在列表中。</a:t>
            </a:r>
          </a:p>
        </p:txBody>
      </p:sp>
      <p:pic>
        <p:nvPicPr>
          <p:cNvPr id="14" name="图片 13"/>
          <p:cNvPicPr/>
          <p:nvPr/>
        </p:nvPicPr>
        <p:blipFill rotWithShape="1">
          <a:blip r:embed="rId3">
            <a:extLst>
              <a:ext uri="{28A0092B-C50C-407E-A947-70E740481C1C}">
                <a14:useLocalDpi xmlns:a14="http://schemas.microsoft.com/office/drawing/2010/main" val="0"/>
              </a:ext>
            </a:extLst>
          </a:blip>
          <a:srcRect l="4167" t="16451" r="6439" b="22078"/>
          <a:stretch>
            <a:fillRect/>
          </a:stretch>
        </p:blipFill>
        <p:spPr bwMode="auto">
          <a:xfrm>
            <a:off x="2412660" y="3259948"/>
            <a:ext cx="2392680" cy="359410"/>
          </a:xfrm>
          <a:prstGeom prst="rect">
            <a:avLst/>
          </a:prstGeom>
          <a:ln>
            <a:noFill/>
          </a:ln>
        </p:spPr>
      </p:pic>
      <p:sp>
        <p:nvSpPr>
          <p:cNvPr id="16" name="文本框 15"/>
          <p:cNvSpPr txBox="1"/>
          <p:nvPr/>
        </p:nvSpPr>
        <p:spPr>
          <a:xfrm>
            <a:off x="1195830" y="3697529"/>
            <a:ext cx="4826341" cy="1572354"/>
          </a:xfrm>
          <a:prstGeom prst="rect">
            <a:avLst/>
          </a:prstGeom>
          <a:noFill/>
        </p:spPr>
        <p:txBody>
          <a:bodyPr wrap="square" rtlCol="0">
            <a:spAutoFit/>
          </a:bodyPr>
          <a:lstStyle/>
          <a:p>
            <a:pPr>
              <a:lnSpc>
                <a:spcPct val="150000"/>
              </a:lnSpc>
            </a:pPr>
            <a:r>
              <a:rPr lang="zh-CN" altLang="en-US" b="1" dirty="0"/>
              <a:t>●</a:t>
            </a:r>
            <a:r>
              <a:rPr lang="zh-CN" altLang="zh-CN" sz="1600" dirty="0"/>
              <a:t>与程序中的变量相同，列表信息也会实时显示在</a:t>
            </a:r>
            <a:r>
              <a:rPr lang="en-US" altLang="zh-CN" sz="1600" dirty="0"/>
              <a:t>FPV</a:t>
            </a:r>
            <a:r>
              <a:rPr lang="zh-CN" altLang="zh-CN" sz="1600" dirty="0"/>
              <a:t>窗口中。按照下图编写程序，点击运行后打开</a:t>
            </a:r>
            <a:r>
              <a:rPr lang="en-US" altLang="zh-CN" sz="1600" dirty="0"/>
              <a:t>FPV</a:t>
            </a:r>
            <a:r>
              <a:rPr lang="zh-CN" altLang="zh-CN" sz="1600" dirty="0"/>
              <a:t>窗口，并让视觉标签出现在机器人的视野当中，再进行观察：</a:t>
            </a:r>
          </a:p>
        </p:txBody>
      </p:sp>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2626655" y="5131383"/>
            <a:ext cx="2178685" cy="1439545"/>
          </a:xfrm>
          <a:prstGeom prst="rect">
            <a:avLst/>
          </a:prstGeom>
        </p:spPr>
      </p:pic>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7654290" y="3124226"/>
            <a:ext cx="2820670" cy="3357854"/>
          </a:xfrm>
          <a:prstGeom prst="rect">
            <a:avLst/>
          </a:prstGeom>
        </p:spPr>
      </p:pic>
      <p:sp>
        <p:nvSpPr>
          <p:cNvPr id="17" name="文本框 16"/>
          <p:cNvSpPr txBox="1"/>
          <p:nvPr/>
        </p:nvSpPr>
        <p:spPr>
          <a:xfrm>
            <a:off x="6649549" y="1891872"/>
            <a:ext cx="4826341" cy="833690"/>
          </a:xfrm>
          <a:prstGeom prst="rect">
            <a:avLst/>
          </a:prstGeom>
          <a:noFill/>
        </p:spPr>
        <p:txBody>
          <a:bodyPr wrap="square" rtlCol="0">
            <a:spAutoFit/>
          </a:bodyPr>
          <a:lstStyle/>
          <a:p>
            <a:pPr>
              <a:lnSpc>
                <a:spcPct val="150000"/>
              </a:lnSpc>
            </a:pPr>
            <a:r>
              <a:rPr lang="zh-CN" altLang="en-US" b="1" dirty="0"/>
              <a:t>●</a:t>
            </a:r>
            <a:r>
              <a:rPr lang="zh-CN" altLang="zh-CN" sz="1600" dirty="0"/>
              <a:t>机器人识别到视觉标签后，返回的数据以六个为一组，识别到几个视觉标签就会返回几组数据。</a:t>
            </a:r>
          </a:p>
        </p:txBody>
      </p:sp>
      <p:graphicFrame>
        <p:nvGraphicFramePr>
          <p:cNvPr id="4" name="表格 3"/>
          <p:cNvGraphicFramePr>
            <a:graphicFrameLocks noGrp="1"/>
          </p:cNvGraphicFramePr>
          <p:nvPr>
            <p:extLst>
              <p:ext uri="{D42A27DB-BD31-4B8C-83A1-F6EECF244321}">
                <p14:modId xmlns:p14="http://schemas.microsoft.com/office/powerpoint/2010/main" val="1410881414"/>
              </p:ext>
            </p:extLst>
          </p:nvPr>
        </p:nvGraphicFramePr>
        <p:xfrm>
          <a:off x="963305" y="5476047"/>
          <a:ext cx="10265390" cy="1010920"/>
        </p:xfrm>
        <a:graphic>
          <a:graphicData uri="http://schemas.openxmlformats.org/drawingml/2006/table">
            <a:tbl>
              <a:tblPr firstRow="1" bandRow="1">
                <a:tableStyleId>{5C22544A-7EE6-4342-B048-85BDC9FD1C3A}</a:tableStyleId>
              </a:tblPr>
              <a:tblGrid>
                <a:gridCol w="1026539">
                  <a:extLst>
                    <a:ext uri="{9D8B030D-6E8A-4147-A177-3AD203B41FA5}">
                      <a16:colId xmlns:a16="http://schemas.microsoft.com/office/drawing/2014/main" val="20000"/>
                    </a:ext>
                  </a:extLst>
                </a:gridCol>
                <a:gridCol w="1026539">
                  <a:extLst>
                    <a:ext uri="{9D8B030D-6E8A-4147-A177-3AD203B41FA5}">
                      <a16:colId xmlns:a16="http://schemas.microsoft.com/office/drawing/2014/main" val="20001"/>
                    </a:ext>
                  </a:extLst>
                </a:gridCol>
                <a:gridCol w="1026539">
                  <a:extLst>
                    <a:ext uri="{9D8B030D-6E8A-4147-A177-3AD203B41FA5}">
                      <a16:colId xmlns:a16="http://schemas.microsoft.com/office/drawing/2014/main" val="20002"/>
                    </a:ext>
                  </a:extLst>
                </a:gridCol>
                <a:gridCol w="1026539">
                  <a:extLst>
                    <a:ext uri="{9D8B030D-6E8A-4147-A177-3AD203B41FA5}">
                      <a16:colId xmlns:a16="http://schemas.microsoft.com/office/drawing/2014/main" val="20003"/>
                    </a:ext>
                  </a:extLst>
                </a:gridCol>
                <a:gridCol w="1026539">
                  <a:extLst>
                    <a:ext uri="{9D8B030D-6E8A-4147-A177-3AD203B41FA5}">
                      <a16:colId xmlns:a16="http://schemas.microsoft.com/office/drawing/2014/main" val="20004"/>
                    </a:ext>
                  </a:extLst>
                </a:gridCol>
                <a:gridCol w="1026539">
                  <a:extLst>
                    <a:ext uri="{9D8B030D-6E8A-4147-A177-3AD203B41FA5}">
                      <a16:colId xmlns:a16="http://schemas.microsoft.com/office/drawing/2014/main" val="20005"/>
                    </a:ext>
                  </a:extLst>
                </a:gridCol>
                <a:gridCol w="1026539">
                  <a:extLst>
                    <a:ext uri="{9D8B030D-6E8A-4147-A177-3AD203B41FA5}">
                      <a16:colId xmlns:a16="http://schemas.microsoft.com/office/drawing/2014/main" val="20006"/>
                    </a:ext>
                  </a:extLst>
                </a:gridCol>
                <a:gridCol w="1026539">
                  <a:extLst>
                    <a:ext uri="{9D8B030D-6E8A-4147-A177-3AD203B41FA5}">
                      <a16:colId xmlns:a16="http://schemas.microsoft.com/office/drawing/2014/main" val="20007"/>
                    </a:ext>
                  </a:extLst>
                </a:gridCol>
                <a:gridCol w="1026539">
                  <a:extLst>
                    <a:ext uri="{9D8B030D-6E8A-4147-A177-3AD203B41FA5}">
                      <a16:colId xmlns:a16="http://schemas.microsoft.com/office/drawing/2014/main" val="20008"/>
                    </a:ext>
                  </a:extLst>
                </a:gridCol>
                <a:gridCol w="1026539">
                  <a:extLst>
                    <a:ext uri="{9D8B030D-6E8A-4147-A177-3AD203B41FA5}">
                      <a16:colId xmlns:a16="http://schemas.microsoft.com/office/drawing/2014/main" val="20009"/>
                    </a:ext>
                  </a:extLst>
                </a:gridCol>
              </a:tblGrid>
              <a:tr h="370840">
                <a:tc>
                  <a:txBody>
                    <a:bodyPr/>
                    <a:lstStyle/>
                    <a:p>
                      <a:pPr algn="ctr">
                        <a:spcAft>
                          <a:spcPts val="0"/>
                        </a:spcAft>
                      </a:pPr>
                      <a:r>
                        <a:rPr lang="en-US" sz="1800" kern="100" dirty="0">
                          <a:effectLst/>
                          <a:latin typeface="微软雅黑" panose="020B0503020204020204" pitchFamily="34" charset="-122"/>
                          <a:ea typeface="微软雅黑" panose="020B0503020204020204" pitchFamily="34" charset="-122"/>
                          <a:cs typeface="Times New Roman" panose="02020503050405090304" pitchFamily="18" charset="0"/>
                        </a:rPr>
                        <a:t>N</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ID_1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dirty="0">
                          <a:effectLst/>
                          <a:latin typeface="微软雅黑" panose="020B0503020204020204" pitchFamily="34" charset="-122"/>
                          <a:ea typeface="微软雅黑" panose="020B0503020204020204" pitchFamily="34" charset="-122"/>
                          <a:cs typeface="Times New Roman" panose="02020503050405090304" pitchFamily="18" charset="0"/>
                        </a:rPr>
                        <a:t>X_1</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Y_1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W_1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H_1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ID_2</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X_2</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dirty="0" err="1">
                          <a:effectLst/>
                          <a:latin typeface="微软雅黑" panose="020B0503020204020204" pitchFamily="34" charset="-122"/>
                          <a:ea typeface="微软雅黑" panose="020B0503020204020204" pitchFamily="34" charset="-122"/>
                          <a:cs typeface="Times New Roman" panose="02020503050405090304" pitchFamily="18" charset="0"/>
                        </a:rPr>
                        <a:t>H_n</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370840">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表示识别到的视觉标签数量</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第一个视觉的</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ID</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个视觉位于视野中的横坐标</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个视觉位于视野中的纵坐标</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个视觉位于视野中的宽度</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个视觉位于视野中的高度</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2</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个视觉的</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ID</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2</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个视觉位于视野中的横坐标</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 </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个视觉位于视野中的高度</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自瞄模块实现激活</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、实现例程</a:t>
            </a:r>
            <a:endParaRPr kumimoji="1" lang="zh-CN" altLang="en-US" b="1" dirty="0"/>
          </a:p>
        </p:txBody>
      </p:sp>
      <p:sp>
        <p:nvSpPr>
          <p:cNvPr id="15" name="文本框 14"/>
          <p:cNvSpPr txBox="1"/>
          <p:nvPr/>
        </p:nvSpPr>
        <p:spPr>
          <a:xfrm>
            <a:off x="931671" y="2071003"/>
            <a:ext cx="4826341" cy="2169825"/>
          </a:xfrm>
          <a:prstGeom prst="rect">
            <a:avLst/>
          </a:prstGeom>
          <a:noFill/>
        </p:spPr>
        <p:txBody>
          <a:bodyPr wrap="square" rtlCol="0">
            <a:spAutoFit/>
          </a:bodyPr>
          <a:lstStyle/>
          <a:p>
            <a:pPr>
              <a:lnSpc>
                <a:spcPct val="150000"/>
              </a:lnSpc>
            </a:pPr>
            <a:r>
              <a:rPr lang="zh-CN" altLang="en-US" b="1" dirty="0"/>
              <a:t>●例程分析：</a:t>
            </a:r>
            <a:endParaRPr lang="en-US" altLang="zh-CN" b="1" dirty="0"/>
          </a:p>
          <a:p>
            <a:pPr>
              <a:lnSpc>
                <a:spcPct val="150000"/>
              </a:lnSpc>
            </a:pPr>
            <a:endParaRPr lang="en-US" altLang="zh-CN" b="1" dirty="0"/>
          </a:p>
          <a:p>
            <a:pPr>
              <a:lnSpc>
                <a:spcPct val="150000"/>
              </a:lnSpc>
            </a:pPr>
            <a:r>
              <a:rPr lang="zh-CN" altLang="en-US" dirty="0"/>
              <a:t>①调用该模块就可以实现自动瞄准，我们只需要按照顺序瞄准</a:t>
            </a:r>
            <a:r>
              <a:rPr lang="en-US" altLang="zh-CN" dirty="0"/>
              <a:t>-&gt;</a:t>
            </a:r>
            <a:r>
              <a:rPr lang="zh-CN" altLang="en-US" dirty="0"/>
              <a:t>射击</a:t>
            </a:r>
            <a:r>
              <a:rPr lang="en-US" altLang="zh-CN" dirty="0"/>
              <a:t>……</a:t>
            </a:r>
          </a:p>
          <a:p>
            <a:pPr>
              <a:lnSpc>
                <a:spcPct val="150000"/>
              </a:lnSpc>
            </a:pPr>
            <a:r>
              <a:rPr lang="zh-CN" altLang="en-US" dirty="0"/>
              <a:t>②优点是简单高效，缺点为瞄准速度不能调节。</a:t>
            </a:r>
            <a:endParaRPr lang="en-US" altLang="zh-CN" dirty="0"/>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25265" b="21819"/>
          <a:stretch>
            <a:fillRect/>
          </a:stretch>
        </p:blipFill>
        <p:spPr>
          <a:xfrm>
            <a:off x="4546575" y="1040934"/>
            <a:ext cx="1501254" cy="593062"/>
          </a:xfrm>
          <a:prstGeom prst="rect">
            <a:avLst/>
          </a:prstGeom>
        </p:spPr>
      </p:pic>
      <p:pic>
        <p:nvPicPr>
          <p:cNvPr id="16" name="图片 15"/>
          <p:cNvPicPr/>
          <p:nvPr/>
        </p:nvPicPr>
        <p:blipFill>
          <a:blip r:embed="rId4">
            <a:extLst>
              <a:ext uri="{28A0092B-C50C-407E-A947-70E740481C1C}">
                <a14:useLocalDpi xmlns:a14="http://schemas.microsoft.com/office/drawing/2010/main" val="0"/>
              </a:ext>
            </a:extLst>
          </a:blip>
          <a:stretch>
            <a:fillRect/>
          </a:stretch>
        </p:blipFill>
        <p:spPr>
          <a:xfrm>
            <a:off x="7055581" y="783272"/>
            <a:ext cx="2344608" cy="5893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174258" cy="773628"/>
            <a:chOff x="1303083" y="1064827"/>
            <a:chExt cx="417425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337773" cy="523220"/>
            </a:xfrm>
            <a:prstGeom prst="rect">
              <a:avLst/>
            </a:prstGeom>
          </p:spPr>
          <p:txBody>
            <a:bodyPr wrap="none">
              <a:spAutoFit/>
            </a:bodyPr>
            <a:lstStyle/>
            <a:p>
              <a:pPr defTabSz="608965"/>
              <a:r>
                <a:rPr lang="zh-CN" altLang="en-US" sz="2800" b="1" dirty="0">
                  <a:solidFill>
                    <a:schemeClr val="accent1"/>
                  </a:solidFill>
                  <a:ea typeface="微软雅黑" charset="0"/>
                </a:rPr>
                <a:t>使用</a:t>
              </a:r>
              <a:r>
                <a:rPr lang="en-US" altLang="zh-CN" sz="2800" b="1" dirty="0">
                  <a:solidFill>
                    <a:schemeClr val="accent1"/>
                  </a:solidFill>
                  <a:ea typeface="微软雅黑" charset="0"/>
                </a:rPr>
                <a:t>PID</a:t>
              </a:r>
              <a:r>
                <a:rPr lang="zh-CN" altLang="en-US" sz="2800" b="1" dirty="0">
                  <a:solidFill>
                    <a:schemeClr val="accent1"/>
                  </a:solidFill>
                  <a:ea typeface="微软雅黑" charset="0"/>
                </a:rPr>
                <a:t>控制器实现</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、实现例程</a:t>
            </a:r>
            <a:endParaRPr kumimoji="1" lang="zh-CN" altLang="en-US" b="1" dirty="0"/>
          </a:p>
        </p:txBody>
      </p:sp>
      <p:sp>
        <p:nvSpPr>
          <p:cNvPr id="15" name="文本框 14"/>
          <p:cNvSpPr txBox="1"/>
          <p:nvPr/>
        </p:nvSpPr>
        <p:spPr>
          <a:xfrm>
            <a:off x="931671" y="2071003"/>
            <a:ext cx="4826341" cy="3000821"/>
          </a:xfrm>
          <a:prstGeom prst="rect">
            <a:avLst/>
          </a:prstGeom>
          <a:noFill/>
        </p:spPr>
        <p:txBody>
          <a:bodyPr wrap="square" rtlCol="0">
            <a:spAutoFit/>
          </a:bodyPr>
          <a:lstStyle/>
          <a:p>
            <a:pPr>
              <a:lnSpc>
                <a:spcPct val="150000"/>
              </a:lnSpc>
            </a:pPr>
            <a:r>
              <a:rPr lang="zh-CN" altLang="en-US" b="1" dirty="0"/>
              <a:t>●例程分析：</a:t>
            </a:r>
            <a:endParaRPr lang="en-US" altLang="zh-CN" b="1" dirty="0"/>
          </a:p>
          <a:p>
            <a:pPr>
              <a:lnSpc>
                <a:spcPct val="150000"/>
              </a:lnSpc>
            </a:pPr>
            <a:endParaRPr lang="en-US" altLang="zh-CN" b="1" dirty="0"/>
          </a:p>
          <a:p>
            <a:pPr>
              <a:lnSpc>
                <a:spcPct val="150000"/>
              </a:lnSpc>
            </a:pPr>
            <a:r>
              <a:rPr lang="zh-CN" altLang="en-US" dirty="0"/>
              <a:t>①使机器人可以按照顺序进行射击的关键就是利用</a:t>
            </a:r>
            <a:r>
              <a:rPr lang="en-US" altLang="zh-CN" dirty="0"/>
              <a:t>ID</a:t>
            </a:r>
            <a:r>
              <a:rPr lang="zh-CN" altLang="en-US" dirty="0"/>
              <a:t>进行判断，通过</a:t>
            </a:r>
            <a:r>
              <a:rPr lang="en-US" altLang="zh-CN" dirty="0"/>
              <a:t>ID</a:t>
            </a:r>
            <a:r>
              <a:rPr lang="zh-CN" altLang="en-US" dirty="0"/>
              <a:t>信息判断应该瞄准的视觉标签位于视野中位置信息。</a:t>
            </a:r>
            <a:endParaRPr lang="en-US" altLang="zh-CN" dirty="0"/>
          </a:p>
          <a:p>
            <a:pPr>
              <a:lnSpc>
                <a:spcPct val="150000"/>
              </a:lnSpc>
            </a:pPr>
            <a:r>
              <a:rPr lang="zh-CN" altLang="en-US" dirty="0"/>
              <a:t>②使用</a:t>
            </a:r>
            <a:r>
              <a:rPr lang="en-US" altLang="zh-CN" dirty="0"/>
              <a:t>PID</a:t>
            </a:r>
            <a:r>
              <a:rPr lang="zh-CN" altLang="en-US" dirty="0"/>
              <a:t>控制器可以既简单又准确的实现瞄准，但关键在于误差选择与参数调试。</a:t>
            </a:r>
            <a:endParaRPr lang="en-US" altLang="zh-CN"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6934834" y="748347"/>
            <a:ext cx="4159885" cy="5977573"/>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25265" b="21819"/>
          <a:stretch>
            <a:fillRect/>
          </a:stretch>
        </p:blipFill>
        <p:spPr>
          <a:xfrm>
            <a:off x="4811565" y="1044616"/>
            <a:ext cx="1501254" cy="5930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a:t>自动巡线项目</a:t>
            </a:r>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a:t>项目二</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a:t>项目二</a:t>
            </a:r>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a:t>目录：</a:t>
            </a:r>
            <a:endParaRPr kumimoji="1" lang="en-US" altLang="zh-CN" sz="2800" b="1" dirty="0"/>
          </a:p>
          <a:p>
            <a:pPr marL="457200" indent="-457200" algn="l">
              <a:buFontTx/>
              <a:buChar char="-"/>
            </a:pPr>
            <a:r>
              <a:rPr kumimoji="1" lang="en-US" altLang="zh-CN" sz="2000" dirty="0"/>
              <a:t>1</a:t>
            </a:r>
            <a:r>
              <a:rPr kumimoji="1" lang="zh-CN" altLang="en-US" sz="2000" dirty="0"/>
              <a:t>、自动运行规则</a:t>
            </a:r>
            <a:endParaRPr kumimoji="1" lang="en-US" altLang="zh-CN" sz="2000" dirty="0"/>
          </a:p>
          <a:p>
            <a:pPr marL="457200" indent="-457200" algn="l">
              <a:buFontTx/>
              <a:buChar char="-"/>
            </a:pPr>
            <a:r>
              <a:rPr kumimoji="1" lang="en-US" altLang="zh-CN" sz="2000" dirty="0"/>
              <a:t>2</a:t>
            </a:r>
            <a:r>
              <a:rPr kumimoji="1" lang="zh-CN" altLang="en-US" sz="2000" dirty="0"/>
              <a:t>、自动巡线如何与其他项目进行结合</a:t>
            </a:r>
            <a:endParaRPr kumimoji="1" lang="en-US" altLang="zh-CN" sz="2000" dirty="0"/>
          </a:p>
          <a:p>
            <a:pPr marL="457200" indent="-457200" algn="l">
              <a:buFontTx/>
              <a:buChar char="-"/>
            </a:pPr>
            <a:r>
              <a:rPr kumimoji="1" lang="en-US" altLang="zh-CN" sz="2000" dirty="0"/>
              <a:t>3</a:t>
            </a:r>
            <a:r>
              <a:rPr kumimoji="1" lang="zh-CN" altLang="en-US" sz="2000" dirty="0"/>
              <a:t>、规则</a:t>
            </a:r>
            <a:r>
              <a:rPr kumimoji="1" lang="en-US" altLang="zh-CN" sz="2000" dirty="0"/>
              <a:t>/</a:t>
            </a:r>
            <a:r>
              <a:rPr kumimoji="1" lang="zh-CN" altLang="en-US" sz="2000" dirty="0"/>
              <a:t>实现难点</a:t>
            </a:r>
            <a:endParaRPr kumimoji="1" lang="en-US" altLang="zh-CN" sz="2000" dirty="0"/>
          </a:p>
          <a:p>
            <a:pPr marL="457200" indent="-457200" algn="l">
              <a:buFontTx/>
              <a:buChar char="-"/>
            </a:pPr>
            <a:r>
              <a:rPr kumimoji="1" lang="en-US" altLang="zh-CN" sz="2000" dirty="0"/>
              <a:t>4</a:t>
            </a:r>
            <a:r>
              <a:rPr kumimoji="1" lang="zh-CN" altLang="en-US" sz="2000" dirty="0"/>
              <a:t>、路线信息与数据查看</a:t>
            </a:r>
            <a:endParaRPr kumimoji="1" lang="en-US" altLang="zh-CN" sz="2000" dirty="0"/>
          </a:p>
          <a:p>
            <a:pPr marL="457200" indent="-457200" algn="l">
              <a:buFontTx/>
              <a:buChar char="-"/>
            </a:pPr>
            <a:r>
              <a:rPr kumimoji="1" lang="en-US" altLang="zh-CN" sz="2000" dirty="0"/>
              <a:t>5</a:t>
            </a:r>
            <a:r>
              <a:rPr kumimoji="1" lang="zh-CN" altLang="en-US" sz="2000" dirty="0"/>
              <a:t>、如何实现巡线</a:t>
            </a:r>
            <a:endParaRPr kumimoji="1" lang="en-US" altLang="zh-CN" sz="2000" dirty="0"/>
          </a:p>
          <a:p>
            <a:pPr marL="457200" indent="-457200" algn="l">
              <a:buFontTx/>
              <a:buChar char="-"/>
            </a:pPr>
            <a:r>
              <a:rPr kumimoji="1" lang="en-US" altLang="zh-CN" sz="2000" dirty="0"/>
              <a:t>6</a:t>
            </a:r>
            <a:r>
              <a:rPr kumimoji="1" lang="zh-CN" altLang="en-US" sz="2000" dirty="0"/>
              <a:t>、岔路识别与选择</a:t>
            </a:r>
            <a:endParaRPr kumimoji="1" lang="en-US" altLang="zh-CN" sz="2000" dirty="0"/>
          </a:p>
          <a:p>
            <a:pPr marL="457200" indent="-457200" algn="l">
              <a:buFontTx/>
              <a:buChar char="-"/>
            </a:pPr>
            <a:r>
              <a:rPr kumimoji="1" lang="en-US" altLang="zh-CN" sz="2000" dirty="0"/>
              <a:t>7</a:t>
            </a:r>
            <a:r>
              <a:rPr kumimoji="1" lang="zh-CN" altLang="en-US" sz="2000" dirty="0"/>
              <a:t>、断路识别与处理</a:t>
            </a:r>
            <a:endParaRPr kumimoji="1" lang="en-US" altLang="zh-CN" sz="2000" dirty="0"/>
          </a:p>
          <a:p>
            <a:pPr marL="457200" indent="-457200" algn="l">
              <a:buFontTx/>
              <a:buChar char="-"/>
            </a:pPr>
            <a:r>
              <a:rPr kumimoji="1" lang="en-US" altLang="zh-CN" sz="2000" dirty="0"/>
              <a:t>8</a:t>
            </a:r>
            <a:r>
              <a:rPr kumimoji="1" lang="zh-CN" altLang="en-US" sz="2000" dirty="0"/>
              <a:t>、实现例程</a:t>
            </a:r>
            <a:endParaRPr kumimoji="1" lang="en-US" altLang="zh-CN" sz="2000" dirty="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场地自动引导线地图</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、自动运行规则</a:t>
            </a:r>
            <a:endParaRPr kumimoji="1" lang="zh-CN" altLang="en-US" b="1" dirty="0"/>
          </a:p>
        </p:txBody>
      </p:sp>
      <p:sp>
        <p:nvSpPr>
          <p:cNvPr id="15" name="文本框 14"/>
          <p:cNvSpPr txBox="1"/>
          <p:nvPr/>
        </p:nvSpPr>
        <p:spPr>
          <a:xfrm>
            <a:off x="1195831" y="2643276"/>
            <a:ext cx="4826341" cy="2169825"/>
          </a:xfrm>
          <a:prstGeom prst="rect">
            <a:avLst/>
          </a:prstGeom>
          <a:noFill/>
        </p:spPr>
        <p:txBody>
          <a:bodyPr wrap="square" rtlCol="0">
            <a:spAutoFit/>
          </a:bodyPr>
          <a:lstStyle/>
          <a:p>
            <a:pPr>
              <a:lnSpc>
                <a:spcPct val="150000"/>
              </a:lnSpc>
            </a:pPr>
            <a:r>
              <a:rPr lang="zh-CN" altLang="en-US" b="1" dirty="0"/>
              <a:t>●</a:t>
            </a:r>
            <a:r>
              <a:rPr lang="zh-CN" altLang="zh-CN" dirty="0"/>
              <a:t>在青少年挑战赛中开始的头一分钟内（</a:t>
            </a:r>
            <a:r>
              <a:rPr lang="en-US" altLang="zh-CN" dirty="0"/>
              <a:t>5</a:t>
            </a:r>
            <a:r>
              <a:rPr lang="zh-CN" altLang="zh-CN" dirty="0"/>
              <a:t>：</a:t>
            </a:r>
            <a:r>
              <a:rPr lang="en-US" altLang="zh-CN" dirty="0"/>
              <a:t>00-4</a:t>
            </a:r>
            <a:r>
              <a:rPr lang="zh-CN" altLang="zh-CN" dirty="0"/>
              <a:t>：</a:t>
            </a:r>
            <a:r>
              <a:rPr lang="en-US" altLang="zh-CN" dirty="0"/>
              <a:t>00</a:t>
            </a:r>
            <a:r>
              <a:rPr lang="zh-CN" altLang="zh-CN" dirty="0"/>
              <a:t>），地面机器人可以自动运行，按照事先预定的程序，通过巡线和岔路判断到达特定地点，执行特定动作并为比赛的手动操作阶段做好准备。</a:t>
            </a:r>
          </a:p>
        </p:txBody>
      </p:sp>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6978967" y="2182281"/>
            <a:ext cx="4390073" cy="3225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可到达位置选择</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、自动巡线如何与其他项目进行结合</a:t>
            </a:r>
            <a:endParaRPr kumimoji="1" lang="en-US" altLang="zh-CN" dirty="0"/>
          </a:p>
        </p:txBody>
      </p:sp>
      <p:sp>
        <p:nvSpPr>
          <p:cNvPr id="15" name="文本框 14"/>
          <p:cNvSpPr txBox="1"/>
          <p:nvPr/>
        </p:nvSpPr>
        <p:spPr>
          <a:xfrm>
            <a:off x="1195831" y="2643276"/>
            <a:ext cx="4826341" cy="1705403"/>
          </a:xfrm>
          <a:prstGeom prst="rect">
            <a:avLst/>
          </a:prstGeom>
          <a:noFill/>
        </p:spPr>
        <p:txBody>
          <a:bodyPr wrap="square" rtlCol="0">
            <a:spAutoFit/>
          </a:bodyPr>
          <a:lstStyle/>
          <a:p>
            <a:pPr>
              <a:lnSpc>
                <a:spcPct val="150000"/>
              </a:lnSpc>
            </a:pPr>
            <a:r>
              <a:rPr lang="zh-CN" altLang="en-US" b="1" dirty="0"/>
              <a:t>●</a:t>
            </a:r>
            <a:r>
              <a:rPr lang="zh-CN" altLang="zh-CN" dirty="0"/>
              <a:t>我们有</a:t>
            </a:r>
            <a:r>
              <a:rPr lang="en-US" altLang="zh-CN" dirty="0"/>
              <a:t>3</a:t>
            </a:r>
            <a:r>
              <a:rPr lang="zh-CN" altLang="zh-CN" dirty="0"/>
              <a:t>个地点可以到达，分别是：</a:t>
            </a:r>
          </a:p>
          <a:p>
            <a:pPr lvl="0">
              <a:lnSpc>
                <a:spcPct val="150000"/>
              </a:lnSpc>
            </a:pPr>
            <a:r>
              <a:rPr lang="zh-CN" altLang="en-US" dirty="0"/>
              <a:t>①</a:t>
            </a:r>
            <a:r>
              <a:rPr lang="zh-CN" altLang="zh-CN" dirty="0"/>
              <a:t>能量机关前方，可进行自动激活</a:t>
            </a:r>
            <a:r>
              <a:rPr lang="zh-CN" altLang="en-US" dirty="0"/>
              <a:t>。</a:t>
            </a:r>
            <a:endParaRPr lang="zh-CN" altLang="zh-CN" dirty="0"/>
          </a:p>
          <a:p>
            <a:pPr lvl="0">
              <a:lnSpc>
                <a:spcPct val="150000"/>
              </a:lnSpc>
            </a:pPr>
            <a:r>
              <a:rPr lang="zh-CN" altLang="en-US" dirty="0"/>
              <a:t>②</a:t>
            </a:r>
            <a:r>
              <a:rPr lang="zh-CN" altLang="zh-CN" dirty="0"/>
              <a:t>资源岛，可进行自动取弹</a:t>
            </a:r>
            <a:r>
              <a:rPr lang="zh-CN" altLang="en-US" dirty="0"/>
              <a:t>。</a:t>
            </a:r>
            <a:endParaRPr lang="zh-CN" altLang="zh-CN" dirty="0"/>
          </a:p>
          <a:p>
            <a:pPr>
              <a:lnSpc>
                <a:spcPct val="150000"/>
              </a:lnSpc>
            </a:pPr>
            <a:r>
              <a:rPr lang="zh-CN" altLang="en-US" dirty="0"/>
              <a:t>③</a:t>
            </a:r>
            <a:r>
              <a:rPr lang="zh-CN" altLang="zh-CN" dirty="0"/>
              <a:t>敌方基地前方，可对基地进行自动攻击</a:t>
            </a:r>
            <a:r>
              <a:rPr lang="zh-CN" altLang="en-US" dirty="0"/>
              <a:t>。</a:t>
            </a:r>
            <a:endParaRPr lang="zh-CN" altLang="zh-CN" dirty="0"/>
          </a:p>
        </p:txBody>
      </p:sp>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7011670" y="2208213"/>
            <a:ext cx="4334676" cy="31359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191981" cy="523220"/>
          </a:xfrm>
          <a:prstGeom prst="rect">
            <a:avLst/>
          </a:prstGeom>
        </p:spPr>
        <p:txBody>
          <a:bodyPr wrap="none">
            <a:spAutoFit/>
          </a:bodyPr>
          <a:lstStyle/>
          <a:p>
            <a:pPr defTabSz="608965"/>
            <a:r>
              <a:rPr lang="en-US" altLang="zh-CN" sz="2800" b="1" dirty="0">
                <a:solidFill>
                  <a:schemeClr val="accent1"/>
                </a:solidFill>
                <a:ea typeface="微软雅黑" charset="0"/>
              </a:rPr>
              <a:t>RoboMaster</a:t>
            </a:r>
            <a:r>
              <a:rPr lang="zh-CN" altLang="en-US" sz="2800" b="1" dirty="0">
                <a:solidFill>
                  <a:schemeClr val="accent1"/>
                </a:solidFill>
                <a:ea typeface="微软雅黑" charset="0"/>
              </a:rPr>
              <a:t>机甲大师赛</a:t>
            </a:r>
          </a:p>
        </p:txBody>
      </p:sp>
      <p:sp>
        <p:nvSpPr>
          <p:cNvPr id="11" name="文本占位符 2"/>
          <p:cNvSpPr>
            <a:spLocks noGrp="1"/>
          </p:cNvSpPr>
          <p:nvPr>
            <p:ph type="body" sz="quarter" idx="10"/>
          </p:nvPr>
        </p:nvSpPr>
        <p:spPr>
          <a:xfrm>
            <a:off x="833972" y="1"/>
            <a:ext cx="10957694" cy="673768"/>
          </a:xfrm>
        </p:spPr>
        <p:txBody>
          <a:bodyPr/>
          <a:lstStyle/>
          <a:p>
            <a:r>
              <a:rPr kumimoji="1" lang="zh-CN" altLang="en-US" dirty="0"/>
              <a:t>培训概述（目录）</a:t>
            </a:r>
            <a:endParaRPr kumimoji="1" lang="zh-CN" altLang="en-US" b="1" dirty="0"/>
          </a:p>
        </p:txBody>
      </p:sp>
      <p:graphicFrame>
        <p:nvGraphicFramePr>
          <p:cNvPr id="9" name="表格 8"/>
          <p:cNvGraphicFramePr>
            <a:graphicFrameLocks noGrp="1"/>
          </p:cNvGraphicFramePr>
          <p:nvPr>
            <p:extLst>
              <p:ext uri="{D42A27DB-BD31-4B8C-83A1-F6EECF244321}">
                <p14:modId xmlns:p14="http://schemas.microsoft.com/office/powerpoint/2010/main" val="1514599187"/>
              </p:ext>
            </p:extLst>
          </p:nvPr>
        </p:nvGraphicFramePr>
        <p:xfrm>
          <a:off x="447039" y="3009022"/>
          <a:ext cx="11243142" cy="3337516"/>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20000"/>
                    </a:ext>
                  </a:extLst>
                </a:gridCol>
                <a:gridCol w="1658302">
                  <a:extLst>
                    <a:ext uri="{9D8B030D-6E8A-4147-A177-3AD203B41FA5}">
                      <a16:colId xmlns:a16="http://schemas.microsoft.com/office/drawing/2014/main" val="20001"/>
                    </a:ext>
                  </a:extLst>
                </a:gridCol>
                <a:gridCol w="1644519">
                  <a:extLst>
                    <a:ext uri="{9D8B030D-6E8A-4147-A177-3AD203B41FA5}">
                      <a16:colId xmlns:a16="http://schemas.microsoft.com/office/drawing/2014/main" val="20002"/>
                    </a:ext>
                  </a:extLst>
                </a:gridCol>
                <a:gridCol w="1532647">
                  <a:extLst>
                    <a:ext uri="{9D8B030D-6E8A-4147-A177-3AD203B41FA5}">
                      <a16:colId xmlns:a16="http://schemas.microsoft.com/office/drawing/2014/main" val="20003"/>
                    </a:ext>
                  </a:extLst>
                </a:gridCol>
                <a:gridCol w="1633332">
                  <a:extLst>
                    <a:ext uri="{9D8B030D-6E8A-4147-A177-3AD203B41FA5}">
                      <a16:colId xmlns:a16="http://schemas.microsoft.com/office/drawing/2014/main" val="20004"/>
                    </a:ext>
                  </a:extLst>
                </a:gridCol>
                <a:gridCol w="1532647">
                  <a:extLst>
                    <a:ext uri="{9D8B030D-6E8A-4147-A177-3AD203B41FA5}">
                      <a16:colId xmlns:a16="http://schemas.microsoft.com/office/drawing/2014/main" val="20005"/>
                    </a:ext>
                  </a:extLst>
                </a:gridCol>
                <a:gridCol w="1666894">
                  <a:extLst>
                    <a:ext uri="{9D8B030D-6E8A-4147-A177-3AD203B41FA5}">
                      <a16:colId xmlns:a16="http://schemas.microsoft.com/office/drawing/2014/main" val="20006"/>
                    </a:ext>
                  </a:extLst>
                </a:gridCol>
              </a:tblGrid>
              <a:tr h="527990">
                <a:tc rowSpan="2">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第</a:t>
                      </a:r>
                      <a:r>
                        <a:rPr lang="en-US" altLang="zh-CN" sz="1800" b="0" kern="1200" dirty="0">
                          <a:solidFill>
                            <a:schemeClr val="dk1"/>
                          </a:solidFill>
                          <a:latin typeface="黑体" panose="02010609060101010101" pitchFamily="49" charset="-122"/>
                          <a:ea typeface="黑体" panose="02010609060101010101" pitchFamily="49" charset="-122"/>
                          <a:cs typeface="+mn-cs"/>
                        </a:rPr>
                        <a:t>1</a:t>
                      </a:r>
                      <a:r>
                        <a:rPr lang="zh-CN" altLang="en-US" sz="1800" b="0" kern="1200" dirty="0">
                          <a:solidFill>
                            <a:schemeClr val="dk1"/>
                          </a:solidFill>
                          <a:latin typeface="黑体" panose="02010609060101010101" pitchFamily="49" charset="-122"/>
                          <a:ea typeface="黑体" panose="02010609060101010101" pitchFamily="49" charset="-122"/>
                          <a:cs typeface="+mn-cs"/>
                        </a:rPr>
                        <a:t>节课</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第</a:t>
                      </a:r>
                      <a:r>
                        <a:rPr lang="en-US" altLang="zh-CN" sz="1800" b="0" kern="1200" dirty="0">
                          <a:solidFill>
                            <a:schemeClr val="dk1"/>
                          </a:solidFill>
                          <a:latin typeface="黑体" panose="02010609060101010101" pitchFamily="49" charset="-122"/>
                          <a:ea typeface="黑体" panose="02010609060101010101" pitchFamily="49" charset="-122"/>
                          <a:cs typeface="+mn-cs"/>
                        </a:rPr>
                        <a:t>2</a:t>
                      </a:r>
                      <a:r>
                        <a:rPr lang="zh-CN" altLang="en-US" sz="1800" b="0" kern="1200" dirty="0">
                          <a:solidFill>
                            <a:schemeClr val="dk1"/>
                          </a:solidFill>
                          <a:latin typeface="黑体" panose="02010609060101010101" pitchFamily="49" charset="-122"/>
                          <a:ea typeface="黑体" panose="02010609060101010101" pitchFamily="49" charset="-122"/>
                          <a:cs typeface="+mn-cs"/>
                        </a:rPr>
                        <a:t>节课</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第</a:t>
                      </a:r>
                      <a:r>
                        <a:rPr lang="en-US" altLang="zh-CN" sz="1800" b="0" kern="1200" dirty="0">
                          <a:solidFill>
                            <a:schemeClr val="dk1"/>
                          </a:solidFill>
                          <a:latin typeface="黑体" panose="02010609060101010101" pitchFamily="49" charset="-122"/>
                          <a:ea typeface="黑体" panose="02010609060101010101" pitchFamily="49" charset="-122"/>
                          <a:cs typeface="+mn-cs"/>
                        </a:rPr>
                        <a:t>3</a:t>
                      </a:r>
                      <a:r>
                        <a:rPr lang="zh-CN" altLang="en-US" sz="1800" b="0" kern="1200" dirty="0">
                          <a:solidFill>
                            <a:schemeClr val="dk1"/>
                          </a:solidFill>
                          <a:latin typeface="黑体" panose="02010609060101010101" pitchFamily="49" charset="-122"/>
                          <a:ea typeface="黑体" panose="02010609060101010101" pitchFamily="49" charset="-122"/>
                          <a:cs typeface="+mn-cs"/>
                        </a:rPr>
                        <a:t>节课</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2799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1</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2</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3</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4</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5</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项目</a:t>
                      </a:r>
                      <a:r>
                        <a:rPr lang="en-US" altLang="zh-CN" sz="1800" b="0" kern="1200" dirty="0">
                          <a:solidFill>
                            <a:schemeClr val="dk1"/>
                          </a:solidFill>
                          <a:latin typeface="黑体" panose="02010609060101010101" pitchFamily="49" charset="-122"/>
                          <a:ea typeface="黑体" panose="02010609060101010101" pitchFamily="49" charset="-122"/>
                          <a:cs typeface="+mn-cs"/>
                        </a:rPr>
                        <a:t>6</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3640">
                <a:tc>
                  <a:txBody>
                    <a:bodyPr/>
                    <a:lstStyle/>
                    <a:p>
                      <a:pPr marL="0" algn="ctr" defTabSz="914400" rtl="0" eaLnBrk="1" latinLnBrk="0" hangingPunct="1"/>
                      <a:r>
                        <a:rPr lang="zh-CN" altLang="en-US" sz="1800" b="0" kern="1200" dirty="0">
                          <a:solidFill>
                            <a:schemeClr val="dk1"/>
                          </a:solidFill>
                          <a:latin typeface="黑体" panose="02010609060101010101" pitchFamily="49" charset="-122"/>
                          <a:ea typeface="黑体" panose="02010609060101010101" pitchFamily="49" charset="-122"/>
                          <a:cs typeface="+mn-cs"/>
                        </a:rPr>
                        <a:t>项目名称</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机械爪取弹</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自动激活大符</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陆空配合</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实战技能开发</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机械设计</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latin typeface="黑体" panose="02010609060101010101" pitchFamily="49" charset="-122"/>
                          <a:ea typeface="黑体" panose="02010609060101010101" pitchFamily="49" charset="-122"/>
                        </a:rPr>
                        <a:t>兼容开源开发</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99278">
                <a:tc>
                  <a:txBody>
                    <a:bodyPr/>
                    <a:lstStyle/>
                    <a:p>
                      <a:pPr marL="0" algn="ctr" defTabSz="914400" rtl="0" eaLnBrk="1" latinLnBrk="0" hangingPunct="1"/>
                      <a:r>
                        <a:rPr lang="zh-CN" altLang="en-US" sz="1800" b="0" kern="1200" dirty="0">
                          <a:solidFill>
                            <a:schemeClr val="dk1"/>
                          </a:solidFill>
                          <a:latin typeface="黑体" panose="02010609060101010101" pitchFamily="49" charset="-122"/>
                          <a:ea typeface="黑体" panose="02010609060101010101" pitchFamily="49" charset="-122"/>
                          <a:cs typeface="+mn-cs"/>
                        </a:rPr>
                        <a:t>规则分析</a:t>
                      </a: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2" name="组合 1"/>
          <p:cNvGrpSpPr/>
          <p:nvPr/>
        </p:nvGrpSpPr>
        <p:grpSpPr>
          <a:xfrm>
            <a:off x="2139568" y="3611655"/>
            <a:ext cx="9225389" cy="2515165"/>
            <a:chOff x="2139568" y="3611655"/>
            <a:chExt cx="9225389" cy="2515165"/>
          </a:xfrm>
        </p:grpSpPr>
        <p:pic>
          <p:nvPicPr>
            <p:cNvPr id="12" name="图片 11"/>
            <p:cNvPicPr>
              <a:picLocks noChangeAspect="1"/>
            </p:cNvPicPr>
            <p:nvPr/>
          </p:nvPicPr>
          <p:blipFill rotWithShape="1">
            <a:blip r:embed="rId3"/>
            <a:srcRect t="5075"/>
            <a:stretch>
              <a:fillRect/>
            </a:stretch>
          </p:blipFill>
          <p:spPr>
            <a:xfrm>
              <a:off x="2139568" y="5130305"/>
              <a:ext cx="1508422" cy="939810"/>
            </a:xfrm>
            <a:prstGeom prst="rect">
              <a:avLst/>
            </a:prstGeom>
          </p:spPr>
        </p:pic>
        <p:pic>
          <p:nvPicPr>
            <p:cNvPr id="13" name="图片 12"/>
            <p:cNvPicPr>
              <a:picLocks noChangeAspect="1"/>
            </p:cNvPicPr>
            <p:nvPr/>
          </p:nvPicPr>
          <p:blipFill>
            <a:blip r:embed="rId4"/>
            <a:stretch>
              <a:fillRect/>
            </a:stretch>
          </p:blipFill>
          <p:spPr>
            <a:xfrm>
              <a:off x="3767943" y="5135166"/>
              <a:ext cx="1544846" cy="962694"/>
            </a:xfrm>
            <a:prstGeom prst="rect">
              <a:avLst/>
            </a:prstGeom>
          </p:spPr>
        </p:pic>
        <p:pic>
          <p:nvPicPr>
            <p:cNvPr id="14" name="图片 13"/>
            <p:cNvPicPr>
              <a:picLocks noChangeAspect="1"/>
            </p:cNvPicPr>
            <p:nvPr/>
          </p:nvPicPr>
          <p:blipFill>
            <a:blip r:embed="rId5"/>
            <a:stretch>
              <a:fillRect/>
            </a:stretch>
          </p:blipFill>
          <p:spPr>
            <a:xfrm>
              <a:off x="5578341" y="5130305"/>
              <a:ext cx="1030571" cy="939810"/>
            </a:xfrm>
            <a:prstGeom prst="rect">
              <a:avLst/>
            </a:prstGeom>
          </p:spPr>
        </p:pic>
        <p:pic>
          <p:nvPicPr>
            <p:cNvPr id="15" name="图片 14"/>
            <p:cNvPicPr>
              <a:picLocks noChangeAspect="1"/>
            </p:cNvPicPr>
            <p:nvPr/>
          </p:nvPicPr>
          <p:blipFill>
            <a:blip r:embed="rId6"/>
            <a:stretch>
              <a:fillRect/>
            </a:stretch>
          </p:blipFill>
          <p:spPr>
            <a:xfrm>
              <a:off x="7063712" y="5066231"/>
              <a:ext cx="1096874" cy="1060589"/>
            </a:xfrm>
            <a:prstGeom prst="rect">
              <a:avLst/>
            </a:prstGeom>
          </p:spPr>
        </p:pic>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27575" t="14631" r="38135" b="992"/>
            <a:stretch>
              <a:fillRect/>
            </a:stretch>
          </p:blipFill>
          <p:spPr>
            <a:xfrm>
              <a:off x="10448958" y="5174591"/>
              <a:ext cx="915999" cy="817247"/>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9213" y="5104824"/>
              <a:ext cx="849051" cy="993036"/>
            </a:xfrm>
            <a:prstGeom prst="rect">
              <a:avLst/>
            </a:prstGeom>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2639" y="3611655"/>
              <a:ext cx="376955" cy="392369"/>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50666" y="3611655"/>
              <a:ext cx="376955" cy="392369"/>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0502" y="3611655"/>
              <a:ext cx="376955" cy="392369"/>
            </a:xfrm>
            <a:prstGeom prst="rect">
              <a:avLst/>
            </a:prstGeom>
          </p:spPr>
        </p:pic>
        <p:pic>
          <p:nvPicPr>
            <p:cNvPr id="22" name="图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3472" y="3611655"/>
              <a:ext cx="376955" cy="392369"/>
            </a:xfrm>
            <a:prstGeom prst="rect">
              <a:avLst/>
            </a:prstGeom>
          </p:spPr>
        </p:pic>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60736" y="3611655"/>
              <a:ext cx="376955" cy="392369"/>
            </a:xfrm>
            <a:prstGeom prst="rect">
              <a:avLst/>
            </a:prstGeom>
          </p:spPr>
        </p:pic>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0572" y="3611655"/>
              <a:ext cx="376955" cy="39236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3</a:t>
            </a:r>
            <a:r>
              <a:rPr kumimoji="1" lang="zh-CN" altLang="en-US" dirty="0"/>
              <a:t>、规则</a:t>
            </a:r>
            <a:r>
              <a:rPr kumimoji="1" lang="en-US" altLang="zh-CN" dirty="0"/>
              <a:t>/</a:t>
            </a:r>
            <a:r>
              <a:rPr kumimoji="1" lang="zh-CN" altLang="en-US" dirty="0"/>
              <a:t>实现难点</a:t>
            </a:r>
            <a:endParaRPr kumimoji="1" lang="en-US" altLang="zh-CN" dirty="0"/>
          </a:p>
        </p:txBody>
      </p:sp>
      <p:graphicFrame>
        <p:nvGraphicFramePr>
          <p:cNvPr id="2" name="表格 1"/>
          <p:cNvGraphicFramePr>
            <a:graphicFrameLocks noGrp="1"/>
          </p:cNvGraphicFramePr>
          <p:nvPr/>
        </p:nvGraphicFramePr>
        <p:xfrm>
          <a:off x="586231" y="2783840"/>
          <a:ext cx="4138170" cy="2696312"/>
        </p:xfrm>
        <a:graphic>
          <a:graphicData uri="http://schemas.openxmlformats.org/drawingml/2006/table">
            <a:tbl>
              <a:tblPr firstRow="1" bandRow="1">
                <a:tableStyleId>{5C22544A-7EE6-4342-B048-85BDC9FD1C3A}</a:tableStyleId>
              </a:tblPr>
              <a:tblGrid>
                <a:gridCol w="1974089">
                  <a:extLst>
                    <a:ext uri="{9D8B030D-6E8A-4147-A177-3AD203B41FA5}">
                      <a16:colId xmlns:a16="http://schemas.microsoft.com/office/drawing/2014/main" val="20000"/>
                    </a:ext>
                  </a:extLst>
                </a:gridCol>
                <a:gridCol w="2164081">
                  <a:extLst>
                    <a:ext uri="{9D8B030D-6E8A-4147-A177-3AD203B41FA5}">
                      <a16:colId xmlns:a16="http://schemas.microsoft.com/office/drawing/2014/main" val="20001"/>
                    </a:ext>
                  </a:extLst>
                </a:gridCol>
              </a:tblGrid>
              <a:tr h="467360">
                <a:tc>
                  <a:txBody>
                    <a:bodyPr/>
                    <a:lstStyle/>
                    <a:p>
                      <a:pPr algn="ctr"/>
                      <a:r>
                        <a:rPr lang="zh-CN" altLang="en-US" sz="1800" b="1" kern="1200" dirty="0">
                          <a:solidFill>
                            <a:schemeClr val="lt1"/>
                          </a:solidFill>
                          <a:effectLst/>
                          <a:latin typeface="+mn-lt"/>
                          <a:ea typeface="+mn-ea"/>
                          <a:cs typeface="+mn-cs"/>
                        </a:rPr>
                        <a:t>进行巡线</a:t>
                      </a:r>
                      <a:endParaRPr lang="zh-CN" altLang="en-US" dirty="0"/>
                    </a:p>
                  </a:txBody>
                  <a:tcPr/>
                </a:tc>
                <a:tc>
                  <a:txBody>
                    <a:bodyPr/>
                    <a:lstStyle/>
                    <a:p>
                      <a:pPr algn="ctr"/>
                      <a:r>
                        <a:rPr lang="zh-CN" altLang="en-US" sz="1800" b="1" kern="1200" dirty="0">
                          <a:solidFill>
                            <a:schemeClr val="lt1"/>
                          </a:solidFill>
                          <a:effectLst/>
                          <a:latin typeface="+mn-lt"/>
                          <a:ea typeface="+mn-ea"/>
                          <a:cs typeface="+mn-cs"/>
                        </a:rPr>
                        <a:t>路线选择</a:t>
                      </a:r>
                      <a:endParaRPr lang="zh-CN" altLang="en-US" dirty="0"/>
                    </a:p>
                  </a:txBody>
                  <a:tcPr/>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pP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需要识别到引导线并且沿着引导线进行巡线任务。</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由于其中有三种路径可供选择，所以需要根据机器人的目的进行选择。</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graphicFrame>
        <p:nvGraphicFramePr>
          <p:cNvPr id="14" name="表格 13"/>
          <p:cNvGraphicFramePr>
            <a:graphicFrameLocks noGrp="1"/>
          </p:cNvGraphicFramePr>
          <p:nvPr/>
        </p:nvGraphicFramePr>
        <p:xfrm>
          <a:off x="5130800" y="2773680"/>
          <a:ext cx="6579585" cy="2706472"/>
        </p:xfrm>
        <a:graphic>
          <a:graphicData uri="http://schemas.openxmlformats.org/drawingml/2006/table">
            <a:tbl>
              <a:tblPr firstRow="1" bandRow="1">
                <a:tableStyleId>{5C22544A-7EE6-4342-B048-85BDC9FD1C3A}</a:tableStyleId>
              </a:tblPr>
              <a:tblGrid>
                <a:gridCol w="2193195">
                  <a:extLst>
                    <a:ext uri="{9D8B030D-6E8A-4147-A177-3AD203B41FA5}">
                      <a16:colId xmlns:a16="http://schemas.microsoft.com/office/drawing/2014/main" val="20000"/>
                    </a:ext>
                  </a:extLst>
                </a:gridCol>
                <a:gridCol w="2193195">
                  <a:extLst>
                    <a:ext uri="{9D8B030D-6E8A-4147-A177-3AD203B41FA5}">
                      <a16:colId xmlns:a16="http://schemas.microsoft.com/office/drawing/2014/main" val="20001"/>
                    </a:ext>
                  </a:extLst>
                </a:gridCol>
                <a:gridCol w="2193195">
                  <a:extLst>
                    <a:ext uri="{9D8B030D-6E8A-4147-A177-3AD203B41FA5}">
                      <a16:colId xmlns:a16="http://schemas.microsoft.com/office/drawing/2014/main" val="20002"/>
                    </a:ext>
                  </a:extLst>
                </a:gridCol>
              </a:tblGrid>
              <a:tr h="477520">
                <a:tc>
                  <a:txBody>
                    <a:bodyPr/>
                    <a:lstStyle/>
                    <a:p>
                      <a:pPr algn="ctr"/>
                      <a:r>
                        <a:rPr lang="zh-CN" altLang="en-US" sz="1800" b="1" kern="1200" dirty="0">
                          <a:solidFill>
                            <a:schemeClr val="lt1"/>
                          </a:solidFill>
                          <a:effectLst/>
                          <a:latin typeface="+mn-lt"/>
                          <a:ea typeface="+mn-ea"/>
                          <a:cs typeface="+mn-cs"/>
                        </a:rPr>
                        <a:t>断路识别</a:t>
                      </a:r>
                      <a:endParaRPr lang="zh-CN" altLang="en-US" dirty="0"/>
                    </a:p>
                  </a:txBody>
                  <a:tcPr/>
                </a:tc>
                <a:tc>
                  <a:txBody>
                    <a:bodyPr/>
                    <a:lstStyle/>
                    <a:p>
                      <a:pPr algn="ctr"/>
                      <a:r>
                        <a:rPr lang="zh-CN" altLang="en-US" sz="1800" b="1" kern="1200" dirty="0">
                          <a:solidFill>
                            <a:schemeClr val="lt1"/>
                          </a:solidFill>
                          <a:effectLst/>
                          <a:latin typeface="+mn-lt"/>
                          <a:ea typeface="+mn-ea"/>
                          <a:cs typeface="+mn-cs"/>
                        </a:rPr>
                        <a:t>识别分岔路</a:t>
                      </a:r>
                      <a:endParaRPr lang="zh-CN" altLang="en-US" dirty="0"/>
                    </a:p>
                  </a:txBody>
                  <a:tcPr/>
                </a:tc>
                <a:tc>
                  <a:txBody>
                    <a:bodyPr/>
                    <a:lstStyle/>
                    <a:p>
                      <a:pPr algn="ctr"/>
                      <a:r>
                        <a:rPr lang="zh-CN" altLang="en-US" dirty="0"/>
                        <a:t>识别直角弯</a:t>
                      </a:r>
                    </a:p>
                  </a:txBody>
                  <a:tcPr/>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pP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在线路上的某些位置可能会出现路线断开的情况，这对巡线会造成很大影响。</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根据路线返回信息的第二位，判断岔路类型，并控制机器人进行岔路的选择。</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在转弯处存在直角弯，正确识别直角弯并且稳定控制机器人转弯非常重要。</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5" name="矩形 4"/>
          <p:cNvSpPr/>
          <p:nvPr/>
        </p:nvSpPr>
        <p:spPr>
          <a:xfrm>
            <a:off x="1966666" y="2071003"/>
            <a:ext cx="1377300" cy="553998"/>
          </a:xfrm>
          <a:prstGeom prst="rect">
            <a:avLst/>
          </a:prstGeom>
        </p:spPr>
        <p:txBody>
          <a:bodyPr wrap="none">
            <a:spAutoFit/>
          </a:bodyPr>
          <a:lstStyle/>
          <a:p>
            <a:pPr>
              <a:lnSpc>
                <a:spcPct val="150000"/>
              </a:lnSpc>
            </a:pPr>
            <a:r>
              <a:rPr lang="zh-CN" altLang="en-US" sz="2000" b="1" dirty="0"/>
              <a:t>●规则难点</a:t>
            </a:r>
            <a:endParaRPr lang="en-US" altLang="zh-CN" sz="2000" b="1" dirty="0"/>
          </a:p>
        </p:txBody>
      </p:sp>
      <p:sp>
        <p:nvSpPr>
          <p:cNvPr id="16" name="矩形 15"/>
          <p:cNvSpPr/>
          <p:nvPr/>
        </p:nvSpPr>
        <p:spPr>
          <a:xfrm>
            <a:off x="7731942" y="2071003"/>
            <a:ext cx="1377300" cy="553998"/>
          </a:xfrm>
          <a:prstGeom prst="rect">
            <a:avLst/>
          </a:prstGeom>
        </p:spPr>
        <p:txBody>
          <a:bodyPr wrap="none">
            <a:spAutoFit/>
          </a:bodyPr>
          <a:lstStyle/>
          <a:p>
            <a:pPr>
              <a:lnSpc>
                <a:spcPct val="150000"/>
              </a:lnSpc>
            </a:pPr>
            <a:r>
              <a:rPr lang="zh-CN" altLang="en-US" sz="2000" b="1" dirty="0"/>
              <a:t>●实现难点</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路线信息查看</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5" name="文本框 14"/>
          <p:cNvSpPr txBox="1"/>
          <p:nvPr/>
        </p:nvSpPr>
        <p:spPr>
          <a:xfrm>
            <a:off x="1073911" y="1883388"/>
            <a:ext cx="4826341" cy="507831"/>
          </a:xfrm>
          <a:prstGeom prst="rect">
            <a:avLst/>
          </a:prstGeom>
          <a:noFill/>
        </p:spPr>
        <p:txBody>
          <a:bodyPr wrap="square" rtlCol="0">
            <a:spAutoFit/>
          </a:bodyPr>
          <a:lstStyle/>
          <a:p>
            <a:pPr>
              <a:lnSpc>
                <a:spcPct val="150000"/>
              </a:lnSpc>
            </a:pPr>
            <a:r>
              <a:rPr lang="zh-CN" altLang="en-US" b="1" dirty="0"/>
              <a:t>●</a:t>
            </a:r>
            <a:r>
              <a:rPr lang="zh-CN" altLang="zh-CN" b="1" dirty="0"/>
              <a:t>智能</a:t>
            </a:r>
            <a:r>
              <a:rPr lang="zh-CN" altLang="zh-CN" dirty="0"/>
              <a:t>大类—</a:t>
            </a:r>
            <a:r>
              <a:rPr lang="en-US" altLang="zh-CN" dirty="0"/>
              <a:t>&gt;</a:t>
            </a:r>
            <a:r>
              <a:rPr lang="zh-CN" altLang="zh-CN" dirty="0"/>
              <a:t>“</a:t>
            </a:r>
            <a:r>
              <a:rPr lang="zh-CN" altLang="zh-CN" b="1" dirty="0"/>
              <a:t>识别到的单线信息”</a:t>
            </a:r>
            <a:r>
              <a:rPr lang="zh-CN" altLang="en-US" dirty="0"/>
              <a:t>。</a:t>
            </a:r>
            <a:endParaRPr lang="zh-CN" altLang="zh-CN" dirty="0"/>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2027868" y="2296384"/>
            <a:ext cx="2159635" cy="634365"/>
          </a:xfrm>
          <a:prstGeom prst="rect">
            <a:avLst/>
          </a:prstGeom>
        </p:spPr>
      </p:pic>
      <p:sp>
        <p:nvSpPr>
          <p:cNvPr id="10" name="文本框 9"/>
          <p:cNvSpPr txBox="1"/>
          <p:nvPr/>
        </p:nvSpPr>
        <p:spPr>
          <a:xfrm>
            <a:off x="1073911" y="5645761"/>
            <a:ext cx="4826341" cy="874407"/>
          </a:xfrm>
          <a:prstGeom prst="rect">
            <a:avLst/>
          </a:prstGeom>
          <a:noFill/>
        </p:spPr>
        <p:txBody>
          <a:bodyPr wrap="square" rtlCol="0">
            <a:spAutoFit/>
          </a:bodyPr>
          <a:lstStyle/>
          <a:p>
            <a:pPr>
              <a:lnSpc>
                <a:spcPct val="150000"/>
              </a:lnSpc>
            </a:pPr>
            <a:r>
              <a:rPr lang="zh-CN" altLang="en-US" b="1" dirty="0"/>
              <a:t>●</a:t>
            </a:r>
            <a:r>
              <a:rPr lang="zh-CN" altLang="zh-CN" b="1" dirty="0"/>
              <a:t>需要注意：</a:t>
            </a:r>
            <a:r>
              <a:rPr lang="zh-CN" altLang="zh-CN" dirty="0"/>
              <a:t>如果在启动线识别后，机器人视野中没有线路时，将不会返回线路信息。</a:t>
            </a:r>
          </a:p>
        </p:txBody>
      </p:sp>
      <p:pic>
        <p:nvPicPr>
          <p:cNvPr id="12" name="图片 11"/>
          <p:cNvPicPr/>
          <p:nvPr/>
        </p:nvPicPr>
        <p:blipFill rotWithShape="1">
          <a:blip r:embed="rId4" cstate="print">
            <a:extLst>
              <a:ext uri="{28A0092B-C50C-407E-A947-70E740481C1C}">
                <a14:useLocalDpi xmlns:a14="http://schemas.microsoft.com/office/drawing/2010/main" val="0"/>
              </a:ext>
            </a:extLst>
          </a:blip>
          <a:srcRect l="1" r="1742" b="8136"/>
          <a:stretch>
            <a:fillRect/>
          </a:stretch>
        </p:blipFill>
        <p:spPr bwMode="auto">
          <a:xfrm>
            <a:off x="2442823" y="3900805"/>
            <a:ext cx="2088515" cy="1799590"/>
          </a:xfrm>
          <a:prstGeom prst="rect">
            <a:avLst/>
          </a:prstGeom>
          <a:ln>
            <a:noFill/>
          </a:ln>
        </p:spPr>
      </p:pic>
      <p:sp>
        <p:nvSpPr>
          <p:cNvPr id="14" name="文本框 13"/>
          <p:cNvSpPr txBox="1"/>
          <p:nvPr/>
        </p:nvSpPr>
        <p:spPr>
          <a:xfrm>
            <a:off x="1226311" y="2956615"/>
            <a:ext cx="4826341" cy="1338828"/>
          </a:xfrm>
          <a:prstGeom prst="rect">
            <a:avLst/>
          </a:prstGeom>
          <a:noFill/>
        </p:spPr>
        <p:txBody>
          <a:bodyPr wrap="square" rtlCol="0">
            <a:spAutoFit/>
          </a:bodyPr>
          <a:lstStyle/>
          <a:p>
            <a:pPr>
              <a:lnSpc>
                <a:spcPct val="150000"/>
              </a:lnSpc>
            </a:pPr>
            <a:r>
              <a:rPr lang="zh-CN" altLang="en-US" b="1" dirty="0"/>
              <a:t>●</a:t>
            </a:r>
            <a:r>
              <a:rPr lang="zh-CN" altLang="zh-CN" dirty="0"/>
              <a:t>在程序中，开启视线识别后，当视野中出现设置颜色的线路信息后，机器人可以返回线的信息。</a:t>
            </a:r>
          </a:p>
        </p:txBody>
      </p:sp>
      <p:pic>
        <p:nvPicPr>
          <p:cNvPr id="16" name="图片 15"/>
          <p:cNvPicPr/>
          <p:nvPr/>
        </p:nvPicPr>
        <p:blipFill>
          <a:blip r:embed="rId5">
            <a:extLst>
              <a:ext uri="{28A0092B-C50C-407E-A947-70E740481C1C}">
                <a14:useLocalDpi xmlns:a14="http://schemas.microsoft.com/office/drawing/2010/main" val="0"/>
              </a:ext>
            </a:extLst>
          </a:blip>
          <a:stretch>
            <a:fillRect/>
          </a:stretch>
        </p:blipFill>
        <p:spPr>
          <a:xfrm>
            <a:off x="7971772" y="2015436"/>
            <a:ext cx="2137329" cy="941179"/>
          </a:xfrm>
          <a:prstGeom prst="rect">
            <a:avLst/>
          </a:prstGeom>
        </p:spPr>
      </p:pic>
      <p:sp>
        <p:nvSpPr>
          <p:cNvPr id="17" name="文本框 16"/>
          <p:cNvSpPr txBox="1"/>
          <p:nvPr/>
        </p:nvSpPr>
        <p:spPr>
          <a:xfrm>
            <a:off x="6468871" y="2930749"/>
            <a:ext cx="4826341" cy="874407"/>
          </a:xfrm>
          <a:prstGeom prst="rect">
            <a:avLst/>
          </a:prstGeom>
          <a:noFill/>
        </p:spPr>
        <p:txBody>
          <a:bodyPr wrap="square" rtlCol="0">
            <a:spAutoFit/>
          </a:bodyPr>
          <a:lstStyle/>
          <a:p>
            <a:pPr>
              <a:lnSpc>
                <a:spcPct val="150000"/>
              </a:lnSpc>
            </a:pPr>
            <a:r>
              <a:rPr lang="zh-CN" altLang="en-US" b="1" dirty="0"/>
              <a:t>●</a:t>
            </a:r>
            <a:r>
              <a:rPr lang="zh-CN" altLang="zh-CN" dirty="0"/>
              <a:t>点击运行后，打开右侧的</a:t>
            </a:r>
            <a:r>
              <a:rPr lang="en-US" altLang="zh-CN" dirty="0"/>
              <a:t>FPV</a:t>
            </a:r>
            <a:r>
              <a:rPr lang="zh-CN" altLang="zh-CN" dirty="0"/>
              <a:t>窗口，可以看到实时的线路信息。</a:t>
            </a:r>
          </a:p>
        </p:txBody>
      </p:sp>
      <p:pic>
        <p:nvPicPr>
          <p:cNvPr id="18" name="图片 17"/>
          <p:cNvPicPr/>
          <p:nvPr/>
        </p:nvPicPr>
        <p:blipFill rotWithShape="1">
          <a:blip r:embed="rId6" cstate="print">
            <a:extLst>
              <a:ext uri="{28A0092B-C50C-407E-A947-70E740481C1C}">
                <a14:useLocalDpi xmlns:a14="http://schemas.microsoft.com/office/drawing/2010/main" val="0"/>
              </a:ext>
            </a:extLst>
          </a:blip>
          <a:srcRect b="19946"/>
          <a:stretch>
            <a:fillRect/>
          </a:stretch>
        </p:blipFill>
        <p:spPr bwMode="auto">
          <a:xfrm>
            <a:off x="7971772" y="3905884"/>
            <a:ext cx="2137329" cy="2614283"/>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路线信息分析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1210499" y="1881767"/>
            <a:ext cx="4826341" cy="1705403"/>
          </a:xfrm>
          <a:prstGeom prst="rect">
            <a:avLst/>
          </a:prstGeom>
          <a:noFill/>
        </p:spPr>
        <p:txBody>
          <a:bodyPr wrap="square" rtlCol="0">
            <a:spAutoFit/>
          </a:bodyPr>
          <a:lstStyle/>
          <a:p>
            <a:pPr>
              <a:lnSpc>
                <a:spcPct val="150000"/>
              </a:lnSpc>
            </a:pPr>
            <a:r>
              <a:rPr lang="zh-CN" altLang="en-US" b="1" dirty="0"/>
              <a:t>●</a:t>
            </a:r>
            <a:r>
              <a:rPr lang="zh-CN" altLang="zh-CN" dirty="0"/>
              <a:t>当机器人识别到线后，会返回共</a:t>
            </a:r>
            <a:r>
              <a:rPr lang="en-US" altLang="zh-CN" dirty="0"/>
              <a:t>42</a:t>
            </a:r>
            <a:r>
              <a:rPr lang="zh-CN" altLang="zh-CN" dirty="0"/>
              <a:t>个数据，这</a:t>
            </a:r>
            <a:r>
              <a:rPr lang="en-US" altLang="zh-CN" dirty="0"/>
              <a:t>42</a:t>
            </a:r>
            <a:r>
              <a:rPr lang="zh-CN" altLang="zh-CN" dirty="0"/>
              <a:t>个数据分别为：点数量信息、线路类型、以及视野中由下至上在线路等距的提取</a:t>
            </a:r>
            <a:r>
              <a:rPr lang="en-US" altLang="zh-CN" dirty="0"/>
              <a:t>10</a:t>
            </a:r>
            <a:r>
              <a:rPr lang="zh-CN" altLang="zh-CN" dirty="0"/>
              <a:t>个点的坐标和角度信息等详细数据：</a:t>
            </a:r>
          </a:p>
        </p:txBody>
      </p:sp>
      <p:pic>
        <p:nvPicPr>
          <p:cNvPr id="20" name="图片 19"/>
          <p:cNvPicPr/>
          <p:nvPr/>
        </p:nvPicPr>
        <p:blipFill>
          <a:blip r:embed="rId3">
            <a:extLst>
              <a:ext uri="{28A0092B-C50C-407E-A947-70E740481C1C}">
                <a14:useLocalDpi xmlns:a14="http://schemas.microsoft.com/office/drawing/2010/main" val="0"/>
              </a:ext>
            </a:extLst>
          </a:blip>
          <a:stretch>
            <a:fillRect/>
          </a:stretch>
        </p:blipFill>
        <p:spPr>
          <a:xfrm>
            <a:off x="1984057" y="3638660"/>
            <a:ext cx="2879725" cy="1670685"/>
          </a:xfrm>
          <a:prstGeom prst="rect">
            <a:avLst/>
          </a:prstGeom>
        </p:spPr>
      </p:pic>
      <p:sp>
        <p:nvSpPr>
          <p:cNvPr id="21" name="文本框 20"/>
          <p:cNvSpPr txBox="1"/>
          <p:nvPr/>
        </p:nvSpPr>
        <p:spPr>
          <a:xfrm>
            <a:off x="6562553" y="3201456"/>
            <a:ext cx="4826341" cy="1705403"/>
          </a:xfrm>
          <a:prstGeom prst="rect">
            <a:avLst/>
          </a:prstGeom>
          <a:noFill/>
        </p:spPr>
        <p:txBody>
          <a:bodyPr wrap="square" rtlCol="0">
            <a:spAutoFit/>
          </a:bodyPr>
          <a:lstStyle/>
          <a:p>
            <a:pPr>
              <a:lnSpc>
                <a:spcPct val="150000"/>
              </a:lnSpc>
            </a:pPr>
            <a:r>
              <a:rPr lang="zh-CN" altLang="en-US" b="1" dirty="0"/>
              <a:t>●</a:t>
            </a:r>
            <a:r>
              <a:rPr lang="zh-CN" altLang="zh-CN" dirty="0"/>
              <a:t>第二个数据：</a:t>
            </a:r>
            <a:r>
              <a:rPr lang="en-US" altLang="zh-CN" dirty="0"/>
              <a:t>I</a:t>
            </a:r>
            <a:r>
              <a:rPr lang="zh-CN" altLang="zh-CN" dirty="0"/>
              <a:t>代表线路类型：数字</a:t>
            </a:r>
            <a:r>
              <a:rPr lang="en-US" altLang="zh-CN" dirty="0"/>
              <a:t>0</a:t>
            </a:r>
            <a:r>
              <a:rPr lang="zh-CN" altLang="zh-CN" dirty="0"/>
              <a:t>代表没有识别到线，</a:t>
            </a:r>
            <a:r>
              <a:rPr lang="en-US" altLang="zh-CN" dirty="0"/>
              <a:t>1</a:t>
            </a:r>
            <a:r>
              <a:rPr lang="zh-CN" altLang="zh-CN" dirty="0"/>
              <a:t>、</a:t>
            </a:r>
            <a:r>
              <a:rPr lang="en-US" altLang="zh-CN" dirty="0"/>
              <a:t>2</a:t>
            </a:r>
            <a:r>
              <a:rPr lang="zh-CN" altLang="zh-CN" dirty="0"/>
              <a:t>、</a:t>
            </a:r>
            <a:r>
              <a:rPr lang="en-US" altLang="zh-CN" dirty="0"/>
              <a:t>3</a:t>
            </a:r>
            <a:r>
              <a:rPr lang="zh-CN" altLang="zh-CN" dirty="0"/>
              <a:t>分别对应三种线路的情况，如下图所示；我们可以根据返回的值确定当前的线路情况，从而做出选择。</a:t>
            </a:r>
          </a:p>
        </p:txBody>
      </p:sp>
      <p:pic>
        <p:nvPicPr>
          <p:cNvPr id="22" name="图片 21"/>
          <p:cNvPicPr/>
          <p:nvPr/>
        </p:nvPicPr>
        <p:blipFill>
          <a:blip r:embed="rId4">
            <a:extLst>
              <a:ext uri="{28A0092B-C50C-407E-A947-70E740481C1C}">
                <a14:useLocalDpi xmlns:a14="http://schemas.microsoft.com/office/drawing/2010/main" val="0"/>
              </a:ext>
            </a:extLst>
          </a:blip>
          <a:stretch>
            <a:fillRect/>
          </a:stretch>
        </p:blipFill>
        <p:spPr>
          <a:xfrm>
            <a:off x="7535862" y="1881767"/>
            <a:ext cx="2879725" cy="1242060"/>
          </a:xfrm>
          <a:prstGeom prst="rect">
            <a:avLst/>
          </a:prstGeom>
        </p:spPr>
      </p:pic>
      <p:sp>
        <p:nvSpPr>
          <p:cNvPr id="23" name="文本框 22"/>
          <p:cNvSpPr txBox="1"/>
          <p:nvPr/>
        </p:nvSpPr>
        <p:spPr>
          <a:xfrm>
            <a:off x="1210498" y="5360835"/>
            <a:ext cx="4826341" cy="874407"/>
          </a:xfrm>
          <a:prstGeom prst="rect">
            <a:avLst/>
          </a:prstGeom>
          <a:noFill/>
        </p:spPr>
        <p:txBody>
          <a:bodyPr wrap="square" rtlCol="0">
            <a:spAutoFit/>
          </a:bodyPr>
          <a:lstStyle/>
          <a:p>
            <a:pPr>
              <a:lnSpc>
                <a:spcPct val="150000"/>
              </a:lnSpc>
            </a:pPr>
            <a:r>
              <a:rPr lang="zh-CN" altLang="en-US" b="1" dirty="0"/>
              <a:t>●</a:t>
            </a:r>
            <a:r>
              <a:rPr lang="zh-CN" altLang="zh-CN" dirty="0"/>
              <a:t>第一个数据</a:t>
            </a:r>
            <a:r>
              <a:rPr lang="en-US" altLang="zh-CN" dirty="0"/>
              <a:t>:N</a:t>
            </a:r>
            <a:r>
              <a:rPr lang="zh-CN" altLang="zh-CN" dirty="0"/>
              <a:t>点数量，默认为</a:t>
            </a:r>
            <a:r>
              <a:rPr lang="en-US" altLang="zh-CN" dirty="0"/>
              <a:t>10</a:t>
            </a:r>
            <a:r>
              <a:rPr lang="zh-CN" altLang="zh-CN" dirty="0"/>
              <a:t>或者</a:t>
            </a:r>
            <a:r>
              <a:rPr lang="en-US" altLang="zh-CN" dirty="0"/>
              <a:t>0</a:t>
            </a:r>
            <a:r>
              <a:rPr lang="zh-CN" altLang="zh-CN" dirty="0"/>
              <a:t>，</a:t>
            </a:r>
            <a:r>
              <a:rPr lang="en-US" altLang="zh-CN" dirty="0"/>
              <a:t>10</a:t>
            </a:r>
            <a:r>
              <a:rPr lang="zh-CN" altLang="zh-CN" dirty="0"/>
              <a:t>代表识别到了线，</a:t>
            </a:r>
            <a:r>
              <a:rPr lang="en-US" altLang="zh-CN" dirty="0"/>
              <a:t>0</a:t>
            </a:r>
            <a:r>
              <a:rPr lang="zh-CN" altLang="zh-CN" dirty="0"/>
              <a:t>代表没有识别到线。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路线信息分析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500515" y="1881767"/>
            <a:ext cx="5536326" cy="1705403"/>
          </a:xfrm>
          <a:prstGeom prst="rect">
            <a:avLst/>
          </a:prstGeom>
          <a:noFill/>
        </p:spPr>
        <p:txBody>
          <a:bodyPr wrap="square" rtlCol="0">
            <a:spAutoFit/>
          </a:bodyPr>
          <a:lstStyle/>
          <a:p>
            <a:pPr>
              <a:lnSpc>
                <a:spcPct val="150000"/>
              </a:lnSpc>
            </a:pPr>
            <a:r>
              <a:rPr lang="zh-CN" altLang="en-US" b="1" dirty="0"/>
              <a:t>●</a:t>
            </a:r>
            <a:r>
              <a:rPr lang="en-SG" altLang="zh-CN" dirty="0"/>
              <a:t>The next data items are grouped with four data, representing the horizontal coordinates x of ten points in the field of view, the ordinate y, the actual cut angle, and curvature C;</a:t>
            </a:r>
            <a:endParaRPr lang="zh-CN" altLang="zh-CN" dirty="0"/>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2397167" y="3648130"/>
            <a:ext cx="2438994" cy="1767150"/>
          </a:xfrm>
          <a:prstGeom prst="rect">
            <a:avLst/>
          </a:prstGeom>
        </p:spPr>
      </p:pic>
      <p:sp>
        <p:nvSpPr>
          <p:cNvPr id="13" name="文本框 12"/>
          <p:cNvSpPr txBox="1"/>
          <p:nvPr/>
        </p:nvSpPr>
        <p:spPr>
          <a:xfrm>
            <a:off x="1210500" y="5455823"/>
            <a:ext cx="5690814" cy="874407"/>
          </a:xfrm>
          <a:prstGeom prst="rect">
            <a:avLst/>
          </a:prstGeom>
          <a:noFill/>
        </p:spPr>
        <p:txBody>
          <a:bodyPr wrap="square" rtlCol="0">
            <a:spAutoFit/>
          </a:bodyPr>
          <a:lstStyle/>
          <a:p>
            <a:pPr>
              <a:lnSpc>
                <a:spcPct val="150000"/>
              </a:lnSpc>
            </a:pPr>
            <a:r>
              <a:rPr lang="zh-CN" altLang="en-US" b="1" dirty="0"/>
              <a:t>●</a:t>
            </a:r>
            <a:r>
              <a:rPr lang="en-SG" altLang="zh-CN" dirty="0"/>
              <a:t>The first point is at the bottom of the field of view, which is the point closest to the robot.</a:t>
            </a:r>
            <a:endParaRPr lang="zh-CN" altLang="zh-CN" dirty="0"/>
          </a:p>
        </p:txBody>
      </p:sp>
      <p:pic>
        <p:nvPicPr>
          <p:cNvPr id="14" name="图片 13"/>
          <p:cNvPicPr/>
          <p:nvPr/>
        </p:nvPicPr>
        <p:blipFill>
          <a:blip r:embed="rId4">
            <a:extLst>
              <a:ext uri="{28A0092B-C50C-407E-A947-70E740481C1C}">
                <a14:useLocalDpi xmlns:a14="http://schemas.microsoft.com/office/drawing/2010/main" val="0"/>
              </a:ext>
            </a:extLst>
          </a:blip>
          <a:stretch>
            <a:fillRect/>
          </a:stretch>
        </p:blipFill>
        <p:spPr>
          <a:xfrm>
            <a:off x="7822607" y="1881767"/>
            <a:ext cx="2438994" cy="1705403"/>
          </a:xfrm>
          <a:prstGeom prst="rect">
            <a:avLst/>
          </a:prstGeom>
        </p:spPr>
      </p:pic>
      <p:sp>
        <p:nvSpPr>
          <p:cNvPr id="15" name="文本框 14"/>
          <p:cNvSpPr txBox="1"/>
          <p:nvPr/>
        </p:nvSpPr>
        <p:spPr>
          <a:xfrm>
            <a:off x="6442900" y="3648130"/>
            <a:ext cx="5348766" cy="1705403"/>
          </a:xfrm>
          <a:prstGeom prst="rect">
            <a:avLst/>
          </a:prstGeom>
          <a:noFill/>
        </p:spPr>
        <p:txBody>
          <a:bodyPr wrap="square" rtlCol="0">
            <a:spAutoFit/>
          </a:bodyPr>
          <a:lstStyle/>
          <a:p>
            <a:pPr>
              <a:lnSpc>
                <a:spcPct val="150000"/>
              </a:lnSpc>
            </a:pPr>
            <a:r>
              <a:rPr lang="zh-CN" altLang="en-US" b="1" dirty="0"/>
              <a:t>●</a:t>
            </a:r>
            <a:r>
              <a:rPr lang="en-SG" altLang="zh-CN" dirty="0"/>
              <a:t>When the cut angle is 0, it means that the line at which the point is located, and when the cut corner is 90, the line at which the point is located is proved to be very curved.</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路线信息分析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1210499" y="1881767"/>
            <a:ext cx="8674646" cy="2120902"/>
          </a:xfrm>
          <a:prstGeom prst="rect">
            <a:avLst/>
          </a:prstGeom>
          <a:noFill/>
        </p:spPr>
        <p:txBody>
          <a:bodyPr wrap="square" rtlCol="0">
            <a:spAutoFit/>
          </a:bodyPr>
          <a:lstStyle/>
          <a:p>
            <a:pPr>
              <a:lnSpc>
                <a:spcPct val="150000"/>
              </a:lnSpc>
            </a:pPr>
            <a:r>
              <a:rPr lang="zh-CN" altLang="en-US" b="1" dirty="0"/>
              <a:t>●</a:t>
            </a:r>
            <a:r>
              <a:rPr lang="en-SG" altLang="zh-CN" dirty="0"/>
              <a:t>The smaller the outer circle, the greater the arc of the line near this point, and the larger the outer circle, the greater the arc of the line near this point
The returned value of c-k/R, the data was processed, the value range is 1-10, 1 proves the arc is small, 10 proves the arc is very large.
</a:t>
            </a:r>
            <a:endParaRPr lang="zh-CN" altLang="zh-CN" dirty="0"/>
          </a:p>
        </p:txBody>
      </p:sp>
      <p:pic>
        <p:nvPicPr>
          <p:cNvPr id="17" name="图片 16"/>
          <p:cNvPicPr/>
          <p:nvPr/>
        </p:nvPicPr>
        <p:blipFill>
          <a:blip r:embed="rId3">
            <a:extLst>
              <a:ext uri="{28A0092B-C50C-407E-A947-70E740481C1C}">
                <a14:useLocalDpi xmlns:a14="http://schemas.microsoft.com/office/drawing/2010/main" val="0"/>
              </a:ext>
            </a:extLst>
          </a:blip>
          <a:stretch>
            <a:fillRect/>
          </a:stretch>
        </p:blipFill>
        <p:spPr>
          <a:xfrm>
            <a:off x="1960285" y="3854656"/>
            <a:ext cx="2873381" cy="19771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689095" cy="773628"/>
            <a:chOff x="1303083" y="1064827"/>
            <a:chExt cx="568909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852610" cy="523220"/>
            </a:xfrm>
            <a:prstGeom prst="rect">
              <a:avLst/>
            </a:prstGeom>
          </p:spPr>
          <p:txBody>
            <a:bodyPr wrap="none">
              <a:spAutoFit/>
            </a:bodyPr>
            <a:lstStyle/>
            <a:p>
              <a:r>
                <a:rPr lang="zh-CN" altLang="zh-CN" sz="2800" b="1" dirty="0">
                  <a:solidFill>
                    <a:schemeClr val="accent1"/>
                  </a:solidFill>
                  <a:ea typeface="微软雅黑" charset="0"/>
                </a:rPr>
                <a:t>实现巡线主要分为两个技术点</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、如何实现巡线</a:t>
            </a:r>
            <a:endParaRPr kumimoji="1" lang="en-US" altLang="zh-CN" dirty="0"/>
          </a:p>
        </p:txBody>
      </p:sp>
      <p:graphicFrame>
        <p:nvGraphicFramePr>
          <p:cNvPr id="2" name="表格 1"/>
          <p:cNvGraphicFramePr>
            <a:graphicFrameLocks noGrp="1"/>
          </p:cNvGraphicFramePr>
          <p:nvPr/>
        </p:nvGraphicFramePr>
        <p:xfrm>
          <a:off x="2001520" y="3298791"/>
          <a:ext cx="8127999" cy="1808479"/>
        </p:xfrm>
        <a:graphic>
          <a:graphicData uri="http://schemas.openxmlformats.org/drawingml/2006/table">
            <a:tbl>
              <a:tblPr firstRow="1" bandRow="1">
                <a:tableStyleId>{5C22544A-7EE6-4342-B048-85BDC9FD1C3A}</a:tableStyleId>
              </a:tblPr>
              <a:tblGrid>
                <a:gridCol w="2123440">
                  <a:extLst>
                    <a:ext uri="{9D8B030D-6E8A-4147-A177-3AD203B41FA5}">
                      <a16:colId xmlns:a16="http://schemas.microsoft.com/office/drawing/2014/main" val="20000"/>
                    </a:ext>
                  </a:extLst>
                </a:gridCol>
                <a:gridCol w="3027680">
                  <a:extLst>
                    <a:ext uri="{9D8B030D-6E8A-4147-A177-3AD203B41FA5}">
                      <a16:colId xmlns:a16="http://schemas.microsoft.com/office/drawing/2014/main" val="20001"/>
                    </a:ext>
                  </a:extLst>
                </a:gridCol>
                <a:gridCol w="2976879">
                  <a:extLst>
                    <a:ext uri="{9D8B030D-6E8A-4147-A177-3AD203B41FA5}">
                      <a16:colId xmlns:a16="http://schemas.microsoft.com/office/drawing/2014/main" val="20002"/>
                    </a:ext>
                  </a:extLst>
                </a:gridCol>
              </a:tblGrid>
              <a:tr h="345439">
                <a:tc>
                  <a:txBody>
                    <a:bodyPr/>
                    <a:lstStyle/>
                    <a:p>
                      <a:pPr indent="266700" algn="ctr">
                        <a:spcAft>
                          <a:spcPts val="0"/>
                        </a:spcAft>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控制系统</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A</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B</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589279">
                <a:tc>
                  <a:txBody>
                    <a:bodyPr/>
                    <a:lstStyle/>
                    <a:p>
                      <a:pPr indent="266700" algn="ctr">
                        <a:spcAft>
                          <a:spcPts val="0"/>
                        </a:spcAft>
                      </a:pPr>
                      <a:r>
                        <a:rPr lang="en-SG" altLang="zh-CN" sz="1600" b="1" kern="100" dirty="0">
                          <a:effectLst/>
                          <a:latin typeface="微软雅黑" panose="020B0503020204020204" pitchFamily="34" charset="-122"/>
                          <a:ea typeface="微软雅黑" panose="020B0503020204020204" pitchFamily="34" charset="-122"/>
                          <a:cs typeface="Times New Roman" panose="02020503050405090304" pitchFamily="18" charset="0"/>
                        </a:rPr>
                        <a:t>Build a direction control system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SG" alt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Proportional control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503050405090304" pitchFamily="18" charset="0"/>
                        </a:rPr>
                        <a:t>PID controller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702915">
                <a:tc>
                  <a:txBody>
                    <a:bodyPr/>
                    <a:lstStyle/>
                    <a:p>
                      <a:pPr indent="266700" algn="ctr">
                        <a:spcAft>
                          <a:spcPts val="0"/>
                        </a:spcAft>
                      </a:pPr>
                      <a:r>
                        <a:rPr lang="en-SG" altLang="zh-CN" sz="1600" b="1" kern="100" dirty="0">
                          <a:effectLst/>
                          <a:latin typeface="微软雅黑" panose="020B0503020204020204" pitchFamily="34" charset="-122"/>
                          <a:ea typeface="微软雅黑" panose="020B0503020204020204" pitchFamily="34" charset="-122"/>
                          <a:cs typeface="Times New Roman" panose="02020503050405090304" pitchFamily="18" charset="0"/>
                        </a:rPr>
                        <a:t>Build a speed control system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SG" alt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Low fixed speed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SG" alt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Speed adjustment according to bend
</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bl>
          </a:graphicData>
        </a:graphic>
      </p:graphicFrame>
      <p:sp>
        <p:nvSpPr>
          <p:cNvPr id="10" name="文本框 9"/>
          <p:cNvSpPr txBox="1"/>
          <p:nvPr/>
        </p:nvSpPr>
        <p:spPr>
          <a:xfrm>
            <a:off x="1596580" y="2414137"/>
            <a:ext cx="9284781" cy="646331"/>
          </a:xfrm>
          <a:prstGeom prst="rect">
            <a:avLst/>
          </a:prstGeom>
          <a:noFill/>
        </p:spPr>
        <p:txBody>
          <a:bodyPr wrap="square" rtlCol="0">
            <a:spAutoFit/>
          </a:bodyPr>
          <a:lstStyle/>
          <a:p>
            <a:r>
              <a:rPr lang="en-SG" altLang="zh-CN" b="1" dirty="0"/>
              <a:t>The realization of the patrol line is divided into two technical points:
</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岔路识别</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、岔路识别与选择</a:t>
            </a:r>
            <a:endParaRPr kumimoji="1" lang="en-US" altLang="zh-CN" dirty="0"/>
          </a:p>
        </p:txBody>
      </p:sp>
      <p:sp>
        <p:nvSpPr>
          <p:cNvPr id="15" name="文本框 14"/>
          <p:cNvSpPr txBox="1"/>
          <p:nvPr/>
        </p:nvSpPr>
        <p:spPr>
          <a:xfrm>
            <a:off x="1210500" y="2313393"/>
            <a:ext cx="6576338" cy="1289905"/>
          </a:xfrm>
          <a:prstGeom prst="rect">
            <a:avLst/>
          </a:prstGeom>
          <a:noFill/>
        </p:spPr>
        <p:txBody>
          <a:bodyPr wrap="square" rtlCol="0">
            <a:spAutoFit/>
          </a:bodyPr>
          <a:lstStyle/>
          <a:p>
            <a:pPr>
              <a:lnSpc>
                <a:spcPct val="150000"/>
              </a:lnSpc>
            </a:pPr>
            <a:r>
              <a:rPr lang="zh-CN" altLang="en-US" b="1" dirty="0"/>
              <a:t>●</a:t>
            </a:r>
            <a:r>
              <a:rPr lang="en-SG" altLang="zh-CN" dirty="0"/>
              <a:t>For the choice of route, we judge the second data of line information, the line type is divided into no line, a line (straight), Y or T fork, cross fork four</a:t>
            </a:r>
            <a:r>
              <a:rPr lang="zh-CN" altLang="zh-CN" dirty="0"/>
              <a:t>。</a:t>
            </a:r>
          </a:p>
        </p:txBody>
      </p:sp>
      <p:sp>
        <p:nvSpPr>
          <p:cNvPr id="9" name="文本框 8"/>
          <p:cNvSpPr txBox="1"/>
          <p:nvPr/>
        </p:nvSpPr>
        <p:spPr>
          <a:xfrm>
            <a:off x="1210499" y="5242922"/>
            <a:ext cx="6576338" cy="874407"/>
          </a:xfrm>
          <a:prstGeom prst="rect">
            <a:avLst/>
          </a:prstGeom>
          <a:noFill/>
        </p:spPr>
        <p:txBody>
          <a:bodyPr wrap="square" rtlCol="0">
            <a:spAutoFit/>
          </a:bodyPr>
          <a:lstStyle/>
          <a:p>
            <a:pPr>
              <a:lnSpc>
                <a:spcPct val="150000"/>
              </a:lnSpc>
            </a:pPr>
            <a:r>
              <a:rPr lang="zh-CN" altLang="en-US" b="1" dirty="0"/>
              <a:t>●</a:t>
            </a:r>
            <a:r>
              <a:rPr lang="en-SG" altLang="zh-CN" dirty="0"/>
              <a:t>When the second bit of the line information data is 2, it is proved that the robot has identified the fork</a:t>
            </a:r>
            <a:r>
              <a:rPr lang="zh-CN" altLang="en-US" dirty="0"/>
              <a:t>。</a:t>
            </a:r>
            <a:endParaRPr lang="zh-CN" altLang="zh-CN"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169138" y="3834130"/>
            <a:ext cx="2879725" cy="1242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岔路选择</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、岔路识别与选择</a:t>
            </a:r>
            <a:endParaRPr kumimoji="1" lang="en-US" altLang="zh-CN" dirty="0"/>
          </a:p>
        </p:txBody>
      </p:sp>
      <p:grpSp>
        <p:nvGrpSpPr>
          <p:cNvPr id="2" name="组合 1"/>
          <p:cNvGrpSpPr/>
          <p:nvPr/>
        </p:nvGrpSpPr>
        <p:grpSpPr>
          <a:xfrm>
            <a:off x="1092039" y="2350819"/>
            <a:ext cx="10441559" cy="3424220"/>
            <a:chOff x="1210499" y="2019046"/>
            <a:chExt cx="10441559" cy="3424220"/>
          </a:xfrm>
        </p:grpSpPr>
        <p:sp>
          <p:nvSpPr>
            <p:cNvPr id="15" name="文本框 14"/>
            <p:cNvSpPr txBox="1"/>
            <p:nvPr/>
          </p:nvSpPr>
          <p:spPr>
            <a:xfrm>
              <a:off x="1210499" y="2019046"/>
              <a:ext cx="3349879" cy="1526187"/>
            </a:xfrm>
            <a:prstGeom prst="rect">
              <a:avLst/>
            </a:prstGeom>
            <a:noFill/>
          </p:spPr>
          <p:txBody>
            <a:bodyPr wrap="square" rtlCol="0">
              <a:spAutoFit/>
            </a:bodyPr>
            <a:lstStyle/>
            <a:p>
              <a:pPr marL="0" lvl="1">
                <a:lnSpc>
                  <a:spcPct val="150000"/>
                </a:lnSpc>
              </a:pPr>
              <a:r>
                <a:rPr lang="zh-CN" altLang="en-US" sz="1400" b="1"/>
                <a:t>●</a:t>
              </a:r>
              <a:r>
                <a:rPr lang="zh-CN" altLang="zh-CN" sz="1600"/>
                <a:t>首先我们来梳理一下岔路上的三个选择的到达方法：激活机关：在第一个岔路直行，并在第二个岔路左转，就能到达能量机关处</a:t>
              </a:r>
              <a:r>
                <a:rPr lang="zh-CN" altLang="en-US" sz="1600"/>
                <a:t>。</a:t>
              </a:r>
              <a:endParaRPr lang="zh-CN" altLang="zh-CN" sz="1600" dirty="0"/>
            </a:p>
          </p:txBody>
        </p:sp>
        <p:sp>
          <p:nvSpPr>
            <p:cNvPr id="14" name="文本框 13"/>
            <p:cNvSpPr txBox="1"/>
            <p:nvPr/>
          </p:nvSpPr>
          <p:spPr>
            <a:xfrm>
              <a:off x="4756339" y="2019046"/>
              <a:ext cx="3349879" cy="1156855"/>
            </a:xfrm>
            <a:prstGeom prst="rect">
              <a:avLst/>
            </a:prstGeom>
            <a:noFill/>
          </p:spPr>
          <p:txBody>
            <a:bodyPr wrap="square" rtlCol="0">
              <a:spAutoFit/>
            </a:bodyPr>
            <a:lstStyle/>
            <a:p>
              <a:pPr marL="0" lvl="1">
                <a:lnSpc>
                  <a:spcPct val="150000"/>
                </a:lnSpc>
              </a:pPr>
              <a:r>
                <a:rPr lang="zh-CN" altLang="en-US" sz="1600" b="1" dirty="0"/>
                <a:t>●</a:t>
              </a:r>
              <a:r>
                <a:rPr lang="zh-CN" altLang="zh-CN" sz="1600" dirty="0"/>
                <a:t>取弹区：当遇到岔路时，机器人直接向前运动</a:t>
              </a:r>
              <a:r>
                <a:rPr lang="en-US" altLang="zh-CN" sz="1600" dirty="0"/>
                <a:t>1</a:t>
              </a:r>
              <a:r>
                <a:rPr lang="zh-CN" altLang="zh-CN" sz="1600" dirty="0"/>
                <a:t>米，选择直走并到达取弹区</a:t>
              </a:r>
            </a:p>
          </p:txBody>
        </p:sp>
        <p:sp>
          <p:nvSpPr>
            <p:cNvPr id="16" name="文本框 15"/>
            <p:cNvSpPr txBox="1"/>
            <p:nvPr/>
          </p:nvSpPr>
          <p:spPr>
            <a:xfrm>
              <a:off x="8302179" y="2019046"/>
              <a:ext cx="3349879" cy="1156855"/>
            </a:xfrm>
            <a:prstGeom prst="rect">
              <a:avLst/>
            </a:prstGeom>
            <a:noFill/>
          </p:spPr>
          <p:txBody>
            <a:bodyPr wrap="square" rtlCol="0">
              <a:spAutoFit/>
            </a:bodyPr>
            <a:lstStyle/>
            <a:p>
              <a:pPr marL="0" lvl="1">
                <a:lnSpc>
                  <a:spcPct val="150000"/>
                </a:lnSpc>
              </a:pPr>
              <a:r>
                <a:rPr lang="zh-CN" altLang="en-US" sz="1600" b="1" dirty="0"/>
                <a:t>●</a:t>
              </a:r>
              <a:r>
                <a:rPr lang="zh-CN" altLang="zh-CN" sz="1600" dirty="0"/>
                <a:t>敌方基地：遇到第一个岔路时机器人选择右转，并在经历两次断路识别后最终到达敌方基地前</a:t>
              </a:r>
              <a:r>
                <a:rPr lang="zh-CN" altLang="en-US" sz="1600" dirty="0"/>
                <a:t>。</a:t>
              </a:r>
              <a:endParaRPr lang="zh-CN" altLang="zh-CN" sz="1600" dirty="0"/>
            </a:p>
          </p:txBody>
        </p:sp>
        <p:pic>
          <p:nvPicPr>
            <p:cNvPr id="17" name="图片 16"/>
            <p:cNvPicPr/>
            <p:nvPr/>
          </p:nvPicPr>
          <p:blipFill rotWithShape="1">
            <a:blip r:embed="rId3">
              <a:extLst>
                <a:ext uri="{28A0092B-C50C-407E-A947-70E740481C1C}">
                  <a14:useLocalDpi xmlns:a14="http://schemas.microsoft.com/office/drawing/2010/main" val="0"/>
                </a:ext>
              </a:extLst>
            </a:blip>
            <a:srcRect t="43808" b="1047"/>
            <a:stretch>
              <a:fillRect/>
            </a:stretch>
          </p:blipFill>
          <p:spPr bwMode="auto">
            <a:xfrm>
              <a:off x="1210500" y="3789091"/>
              <a:ext cx="2877820" cy="1654175"/>
            </a:xfrm>
            <a:prstGeom prst="rect">
              <a:avLst/>
            </a:prstGeom>
            <a:ln>
              <a:noFill/>
            </a:ln>
          </p:spPr>
        </p:pic>
        <p:pic>
          <p:nvPicPr>
            <p:cNvPr id="18" name="图片 17"/>
            <p:cNvPicPr/>
            <p:nvPr/>
          </p:nvPicPr>
          <p:blipFill rotWithShape="1">
            <a:blip r:embed="rId3">
              <a:extLst>
                <a:ext uri="{28A0092B-C50C-407E-A947-70E740481C1C}">
                  <a14:useLocalDpi xmlns:a14="http://schemas.microsoft.com/office/drawing/2010/main" val="0"/>
                </a:ext>
              </a:extLst>
            </a:blip>
            <a:srcRect b="79101"/>
            <a:stretch>
              <a:fillRect/>
            </a:stretch>
          </p:blipFill>
          <p:spPr bwMode="auto">
            <a:xfrm>
              <a:off x="4756339" y="3789091"/>
              <a:ext cx="2879725" cy="627380"/>
            </a:xfrm>
            <a:prstGeom prst="rect">
              <a:avLst/>
            </a:prstGeom>
            <a:ln>
              <a:noFill/>
            </a:ln>
          </p:spPr>
        </p:pic>
        <p:pic>
          <p:nvPicPr>
            <p:cNvPr id="19" name="图片 18"/>
            <p:cNvPicPr/>
            <p:nvPr/>
          </p:nvPicPr>
          <p:blipFill rotWithShape="1">
            <a:blip r:embed="rId3">
              <a:extLst>
                <a:ext uri="{28A0092B-C50C-407E-A947-70E740481C1C}">
                  <a14:useLocalDpi xmlns:a14="http://schemas.microsoft.com/office/drawing/2010/main" val="0"/>
                </a:ext>
              </a:extLst>
            </a:blip>
            <a:srcRect t="20668" b="57747"/>
            <a:stretch>
              <a:fillRect/>
            </a:stretch>
          </p:blipFill>
          <p:spPr bwMode="auto">
            <a:xfrm>
              <a:off x="8302179" y="3769406"/>
              <a:ext cx="2877185" cy="647065"/>
            </a:xfrm>
            <a:prstGeom prst="rect">
              <a:avLst/>
            </a:prstGeom>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断路识别逻辑</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a:t>、断路识别与处理</a:t>
            </a:r>
            <a:endParaRPr kumimoji="1" lang="en-US" altLang="zh-CN" dirty="0"/>
          </a:p>
        </p:txBody>
      </p:sp>
      <p:sp>
        <p:nvSpPr>
          <p:cNvPr id="15" name="文本框 14"/>
          <p:cNvSpPr txBox="1"/>
          <p:nvPr/>
        </p:nvSpPr>
        <p:spPr>
          <a:xfrm>
            <a:off x="1393380" y="2389276"/>
            <a:ext cx="4826341" cy="2536400"/>
          </a:xfrm>
          <a:prstGeom prst="rect">
            <a:avLst/>
          </a:prstGeom>
          <a:noFill/>
        </p:spPr>
        <p:txBody>
          <a:bodyPr wrap="square" rtlCol="0">
            <a:spAutoFit/>
          </a:bodyPr>
          <a:lstStyle/>
          <a:p>
            <a:pPr>
              <a:lnSpc>
                <a:spcPct val="150000"/>
              </a:lnSpc>
            </a:pPr>
            <a:r>
              <a:rPr lang="zh-CN" altLang="en-US" b="1" dirty="0"/>
              <a:t>●</a:t>
            </a:r>
            <a:r>
              <a:rPr lang="zh-CN" altLang="zh-CN" dirty="0"/>
              <a:t>我们不能用短暂的视野内失去线信息来判断遇到了断路，但我们可以累积进行判断，当失去线信息的情况出现超过一定次数，我们就有较大的把握，确定此时遇到了断路。</a:t>
            </a:r>
            <a:endParaRPr lang="en-US" altLang="zh-CN" dirty="0"/>
          </a:p>
          <a:p>
            <a:pPr>
              <a:lnSpc>
                <a:spcPct val="150000"/>
              </a:lnSpc>
            </a:pPr>
            <a:r>
              <a:rPr lang="zh-CN" altLang="zh-CN" dirty="0"/>
              <a:t>我们可以使用标志位“</a:t>
            </a:r>
            <a:r>
              <a:rPr lang="en-US" altLang="zh-CN" dirty="0"/>
              <a:t>Flag</a:t>
            </a:r>
            <a:r>
              <a:rPr lang="zh-CN" altLang="zh-CN" dirty="0"/>
              <a:t>”来判断机器人遇到的是实线还是断线。</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8191817" y="2389276"/>
            <a:ext cx="2526983" cy="3321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u="sng" dirty="0">
                  <a:solidFill>
                    <a:schemeClr val="accent1"/>
                  </a:solidFill>
                  <a:ea typeface="微软雅黑" charset="0"/>
                </a:rPr>
                <a:t>步兵机器人</a:t>
              </a:r>
              <a:r>
                <a:rPr lang="zh-CN" altLang="en-US" sz="2800" b="1" dirty="0">
                  <a:solidFill>
                    <a:schemeClr val="accent1"/>
                  </a:solidFill>
                  <a:ea typeface="微软雅黑" charset="0"/>
                </a:rPr>
                <a:t>巡线例程</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8</a:t>
            </a:r>
            <a:r>
              <a:rPr kumimoji="1" lang="zh-CN" altLang="en-US" dirty="0"/>
              <a:t>、实现例程</a:t>
            </a:r>
            <a:endParaRPr kumimoji="1" lang="zh-CN" altLang="en-US" b="1" dirty="0"/>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881" r="6971" b="2701"/>
          <a:stretch>
            <a:fillRect/>
          </a:stretch>
        </p:blipFill>
        <p:spPr>
          <a:xfrm>
            <a:off x="4929300" y="942563"/>
            <a:ext cx="828712" cy="722997"/>
          </a:xfrm>
          <a:prstGeom prst="rect">
            <a:avLst/>
          </a:prstGeom>
        </p:spPr>
      </p:pic>
      <p:pic>
        <p:nvPicPr>
          <p:cNvPr id="14" name="图片 13"/>
          <p:cNvPicPr/>
          <p:nvPr/>
        </p:nvPicPr>
        <p:blipFill>
          <a:blip r:embed="rId4">
            <a:extLst>
              <a:ext uri="{28A0092B-C50C-407E-A947-70E740481C1C}">
                <a14:useLocalDpi xmlns:a14="http://schemas.microsoft.com/office/drawing/2010/main" val="0"/>
              </a:ext>
            </a:extLst>
          </a:blip>
          <a:stretch>
            <a:fillRect/>
          </a:stretch>
        </p:blipFill>
        <p:spPr>
          <a:xfrm>
            <a:off x="6961187" y="817879"/>
            <a:ext cx="4296093" cy="5941325"/>
          </a:xfrm>
          <a:prstGeom prst="rect">
            <a:avLst/>
          </a:prstGeom>
        </p:spPr>
      </p:pic>
      <p:sp>
        <p:nvSpPr>
          <p:cNvPr id="15" name="文本框 14"/>
          <p:cNvSpPr txBox="1"/>
          <p:nvPr/>
        </p:nvSpPr>
        <p:spPr>
          <a:xfrm>
            <a:off x="931671" y="2071003"/>
            <a:ext cx="4826341" cy="2585323"/>
          </a:xfrm>
          <a:prstGeom prst="rect">
            <a:avLst/>
          </a:prstGeom>
          <a:noFill/>
        </p:spPr>
        <p:txBody>
          <a:bodyPr wrap="square" rtlCol="0">
            <a:spAutoFit/>
          </a:bodyPr>
          <a:lstStyle/>
          <a:p>
            <a:pPr>
              <a:lnSpc>
                <a:spcPct val="150000"/>
              </a:lnSpc>
            </a:pPr>
            <a:r>
              <a:rPr lang="zh-CN" altLang="en-US" b="1" dirty="0"/>
              <a:t>●例程分析：</a:t>
            </a:r>
            <a:endParaRPr lang="en-US" altLang="zh-CN" b="1" dirty="0"/>
          </a:p>
          <a:p>
            <a:pPr>
              <a:lnSpc>
                <a:spcPct val="150000"/>
              </a:lnSpc>
            </a:pPr>
            <a:endParaRPr lang="en-US" altLang="zh-CN" b="1" dirty="0"/>
          </a:p>
          <a:p>
            <a:pPr>
              <a:lnSpc>
                <a:spcPct val="150000"/>
              </a:lnSpc>
            </a:pPr>
            <a:r>
              <a:rPr lang="zh-CN" altLang="en-US" dirty="0"/>
              <a:t>①</a:t>
            </a:r>
            <a:r>
              <a:rPr lang="zh-CN" altLang="zh-CN" dirty="0"/>
              <a:t>主要是使用底盘跟随云台模式，控制云台转动使线保持在线路中央</a:t>
            </a:r>
            <a:r>
              <a:rPr lang="zh-CN" altLang="en-US" dirty="0"/>
              <a:t>。</a:t>
            </a:r>
            <a:endParaRPr lang="en-US" altLang="zh-CN" dirty="0"/>
          </a:p>
          <a:p>
            <a:pPr>
              <a:lnSpc>
                <a:spcPct val="150000"/>
              </a:lnSpc>
            </a:pPr>
            <a:r>
              <a:rPr lang="zh-CN" altLang="en-US" dirty="0"/>
              <a:t>②有关步兵机器人巡线部分的编程操作，可以参考大师之路第</a:t>
            </a:r>
            <a:r>
              <a:rPr lang="en-US" altLang="zh-CN" dirty="0"/>
              <a:t>7</a:t>
            </a:r>
            <a:r>
              <a:rPr lang="zh-CN" altLang="en-US" dirty="0"/>
              <a:t>关。</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191981" cy="523220"/>
          </a:xfrm>
          <a:prstGeom prst="rect">
            <a:avLst/>
          </a:prstGeom>
        </p:spPr>
        <p:txBody>
          <a:bodyPr wrap="none">
            <a:spAutoFit/>
          </a:bodyPr>
          <a:lstStyle/>
          <a:p>
            <a:pPr defTabSz="608965"/>
            <a:r>
              <a:rPr lang="en-US" altLang="zh-CN" sz="2800" b="1" dirty="0">
                <a:solidFill>
                  <a:schemeClr val="accent1"/>
                </a:solidFill>
                <a:ea typeface="微软雅黑" charset="0"/>
              </a:rPr>
              <a:t>RoboMaster</a:t>
            </a:r>
            <a:r>
              <a:rPr lang="zh-CN" altLang="en-US" sz="2800" b="1" dirty="0">
                <a:solidFill>
                  <a:schemeClr val="accent1"/>
                </a:solidFill>
                <a:ea typeface="微软雅黑" charset="0"/>
              </a:rPr>
              <a:t>机甲大师赛</a:t>
            </a:r>
          </a:p>
        </p:txBody>
      </p:sp>
      <p:sp>
        <p:nvSpPr>
          <p:cNvPr id="11" name="文本占位符 2"/>
          <p:cNvSpPr>
            <a:spLocks noGrp="1"/>
          </p:cNvSpPr>
          <p:nvPr>
            <p:ph type="body" sz="quarter" idx="10"/>
          </p:nvPr>
        </p:nvSpPr>
        <p:spPr>
          <a:xfrm>
            <a:off x="833972" y="1"/>
            <a:ext cx="10957694" cy="673768"/>
          </a:xfrm>
        </p:spPr>
        <p:txBody>
          <a:bodyPr/>
          <a:lstStyle/>
          <a:p>
            <a:r>
              <a:rPr kumimoji="1" lang="zh-CN" altLang="en-US" dirty="0"/>
              <a:t>培训概述（目录）</a:t>
            </a:r>
            <a:endParaRPr kumimoji="1" lang="zh-CN" altLang="en-US" b="1" dirty="0"/>
          </a:p>
        </p:txBody>
      </p:sp>
      <p:graphicFrame>
        <p:nvGraphicFramePr>
          <p:cNvPr id="9" name="表格 8"/>
          <p:cNvGraphicFramePr>
            <a:graphicFrameLocks noGrp="1"/>
          </p:cNvGraphicFramePr>
          <p:nvPr>
            <p:extLst>
              <p:ext uri="{D42A27DB-BD31-4B8C-83A1-F6EECF244321}">
                <p14:modId xmlns:p14="http://schemas.microsoft.com/office/powerpoint/2010/main" val="1040737637"/>
              </p:ext>
            </p:extLst>
          </p:nvPr>
        </p:nvGraphicFramePr>
        <p:xfrm>
          <a:off x="370037" y="2195001"/>
          <a:ext cx="11243142" cy="4160476"/>
        </p:xfrm>
        <a:graphic>
          <a:graphicData uri="http://schemas.openxmlformats.org/drawingml/2006/table">
            <a:tbl>
              <a:tblPr firstRow="1" bandRow="1">
                <a:tableStyleId>{5C22544A-7EE6-4342-B048-85BDC9FD1C3A}</a:tableStyleId>
              </a:tblPr>
              <a:tblGrid>
                <a:gridCol w="1574801">
                  <a:extLst>
                    <a:ext uri="{9D8B030D-6E8A-4147-A177-3AD203B41FA5}">
                      <a16:colId xmlns:a16="http://schemas.microsoft.com/office/drawing/2014/main" val="20000"/>
                    </a:ext>
                  </a:extLst>
                </a:gridCol>
                <a:gridCol w="1658302">
                  <a:extLst>
                    <a:ext uri="{9D8B030D-6E8A-4147-A177-3AD203B41FA5}">
                      <a16:colId xmlns:a16="http://schemas.microsoft.com/office/drawing/2014/main" val="20001"/>
                    </a:ext>
                  </a:extLst>
                </a:gridCol>
                <a:gridCol w="1644519">
                  <a:extLst>
                    <a:ext uri="{9D8B030D-6E8A-4147-A177-3AD203B41FA5}">
                      <a16:colId xmlns:a16="http://schemas.microsoft.com/office/drawing/2014/main" val="20002"/>
                    </a:ext>
                  </a:extLst>
                </a:gridCol>
                <a:gridCol w="1532647">
                  <a:extLst>
                    <a:ext uri="{9D8B030D-6E8A-4147-A177-3AD203B41FA5}">
                      <a16:colId xmlns:a16="http://schemas.microsoft.com/office/drawing/2014/main" val="20003"/>
                    </a:ext>
                  </a:extLst>
                </a:gridCol>
                <a:gridCol w="1633332">
                  <a:extLst>
                    <a:ext uri="{9D8B030D-6E8A-4147-A177-3AD203B41FA5}">
                      <a16:colId xmlns:a16="http://schemas.microsoft.com/office/drawing/2014/main" val="20004"/>
                    </a:ext>
                  </a:extLst>
                </a:gridCol>
                <a:gridCol w="1532647">
                  <a:extLst>
                    <a:ext uri="{9D8B030D-6E8A-4147-A177-3AD203B41FA5}">
                      <a16:colId xmlns:a16="http://schemas.microsoft.com/office/drawing/2014/main" val="20005"/>
                    </a:ext>
                  </a:extLst>
                </a:gridCol>
                <a:gridCol w="1666894">
                  <a:extLst>
                    <a:ext uri="{9D8B030D-6E8A-4147-A177-3AD203B41FA5}">
                      <a16:colId xmlns:a16="http://schemas.microsoft.com/office/drawing/2014/main" val="20006"/>
                    </a:ext>
                  </a:extLst>
                </a:gridCol>
              </a:tblGrid>
              <a:tr h="527990">
                <a:tc rowSpan="2">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SG" altLang="zh-CN" sz="1800" b="0" kern="1200" dirty="0">
                          <a:solidFill>
                            <a:schemeClr val="dk1"/>
                          </a:solidFill>
                          <a:latin typeface="黑体" panose="02010609060101010101" pitchFamily="49" charset="-122"/>
                          <a:ea typeface="黑体" panose="02010609060101010101" pitchFamily="49" charset="-122"/>
                          <a:cs typeface="+mn-cs"/>
                        </a:rPr>
                        <a:t>First Lesson</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SG" altLang="zh-CN" sz="1800" b="0" kern="1200" dirty="0">
                          <a:solidFill>
                            <a:schemeClr val="dk1"/>
                          </a:solidFill>
                          <a:latin typeface="黑体" panose="02010609060101010101" pitchFamily="49" charset="-122"/>
                          <a:ea typeface="黑体" panose="02010609060101010101" pitchFamily="49" charset="-122"/>
                          <a:cs typeface="+mn-cs"/>
                        </a:rPr>
                        <a:t>Second Lesson</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SG" altLang="zh-CN" sz="1800" b="0" kern="1200" dirty="0">
                          <a:solidFill>
                            <a:schemeClr val="dk1"/>
                          </a:solidFill>
                          <a:latin typeface="黑体" panose="02010609060101010101" pitchFamily="49" charset="-122"/>
                          <a:ea typeface="黑体" panose="02010609060101010101" pitchFamily="49" charset="-122"/>
                          <a:cs typeface="+mn-cs"/>
                        </a:rPr>
                        <a:t>Third Lesson</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2799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1</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2</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3</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4</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5</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dk1"/>
                          </a:solidFill>
                          <a:latin typeface="黑体" panose="02010609060101010101" pitchFamily="49" charset="-122"/>
                          <a:ea typeface="黑体" panose="02010609060101010101" pitchFamily="49" charset="-122"/>
                          <a:cs typeface="+mn-cs"/>
                        </a:rPr>
                        <a:t>   </a:t>
                      </a:r>
                      <a:r>
                        <a:rPr lang="en-SG" altLang="zh-CN" sz="1800" b="0" kern="1200" dirty="0">
                          <a:solidFill>
                            <a:schemeClr val="dk1"/>
                          </a:solidFill>
                          <a:latin typeface="黑体" panose="02010609060101010101" pitchFamily="49" charset="-122"/>
                          <a:ea typeface="黑体" panose="02010609060101010101" pitchFamily="49" charset="-122"/>
                          <a:cs typeface="+mn-cs"/>
                        </a:rPr>
                        <a:t>Item</a:t>
                      </a:r>
                      <a:r>
                        <a:rPr lang="en-US" altLang="zh-CN" sz="1800" b="0" kern="1200" dirty="0">
                          <a:solidFill>
                            <a:schemeClr val="dk1"/>
                          </a:solidFill>
                          <a:latin typeface="黑体" panose="02010609060101010101" pitchFamily="49" charset="-122"/>
                          <a:ea typeface="黑体" panose="02010609060101010101" pitchFamily="49" charset="-122"/>
                          <a:cs typeface="+mn-cs"/>
                        </a:rPr>
                        <a:t>6</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3640">
                <a:tc>
                  <a:txBody>
                    <a:bodyPr/>
                    <a:lstStyle/>
                    <a:p>
                      <a:pPr marL="0" algn="ctr" defTabSz="914400" rtl="0" eaLnBrk="1" latinLnBrk="0" hangingPunct="1"/>
                      <a:r>
                        <a:rPr lang="en-SG" altLang="zh-CN" sz="1800" b="0" kern="1200" dirty="0">
                          <a:solidFill>
                            <a:schemeClr val="dk1"/>
                          </a:solidFill>
                          <a:latin typeface="黑体" panose="02010609060101010101" pitchFamily="49" charset="-122"/>
                          <a:ea typeface="黑体" panose="02010609060101010101" pitchFamily="49" charset="-122"/>
                          <a:cs typeface="+mn-cs"/>
                        </a:rPr>
                        <a:t>Topics</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Mechanical claws to pick up bullets
</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The large character is automatically activated
</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Land and air cooperation
</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Development
 of Real-world skills </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Mechanical design
</a:t>
                      </a:r>
                      <a:endParaRPr lang="zh-CN" altLang="en-US" sz="1800" b="0" dirty="0">
                        <a:latin typeface="黑体" panose="02010609060101010101" pitchFamily="49" charset="-122"/>
                        <a:ea typeface="黑体" panose="02010609060101010101" pitchFamily="49" charset="-122"/>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altLang="zh-CN" sz="1800" b="0" dirty="0">
                          <a:latin typeface="黑体" panose="02010609060101010101" pitchFamily="49" charset="-122"/>
                          <a:ea typeface="黑体" panose="02010609060101010101" pitchFamily="49" charset="-122"/>
                        </a:rPr>
                        <a:t>Connection to other controller
</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99278">
                <a:tc>
                  <a:txBody>
                    <a:bodyPr/>
                    <a:lstStyle/>
                    <a:p>
                      <a:pPr marL="0" algn="ctr" defTabSz="914400" rtl="0" eaLnBrk="1" latinLnBrk="0" hangingPunct="1"/>
                      <a:r>
                        <a:rPr lang="en-SG" altLang="zh-CN" sz="1800" b="0" kern="1200" dirty="0">
                          <a:solidFill>
                            <a:schemeClr val="dk1"/>
                          </a:solidFill>
                          <a:latin typeface="黑体" panose="02010609060101010101" pitchFamily="49" charset="-122"/>
                          <a:ea typeface="黑体" panose="02010609060101010101" pitchFamily="49" charset="-122"/>
                          <a:cs typeface="+mn-cs"/>
                        </a:rPr>
                        <a:t>Analysis
 </a:t>
                      </a:r>
                      <a:r>
                        <a:rPr lang="en-SG" altLang="zh-CN" sz="1800" b="0" kern="1200">
                          <a:solidFill>
                            <a:schemeClr val="dk1"/>
                          </a:solidFill>
                          <a:latin typeface="黑体" panose="02010609060101010101" pitchFamily="49" charset="-122"/>
                          <a:ea typeface="黑体" panose="02010609060101010101" pitchFamily="49" charset="-122"/>
                          <a:cs typeface="+mn-cs"/>
                        </a:rPr>
                        <a:t>of Rules</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2" name="图片 11"/>
          <p:cNvPicPr>
            <a:picLocks noChangeAspect="1"/>
          </p:cNvPicPr>
          <p:nvPr/>
        </p:nvPicPr>
        <p:blipFill rotWithShape="1">
          <a:blip r:embed="rId3"/>
          <a:srcRect t="5075"/>
          <a:stretch>
            <a:fillRect/>
          </a:stretch>
        </p:blipFill>
        <p:spPr>
          <a:xfrm>
            <a:off x="2032121" y="5099904"/>
            <a:ext cx="1508422" cy="939810"/>
          </a:xfrm>
          <a:prstGeom prst="rect">
            <a:avLst/>
          </a:prstGeom>
        </p:spPr>
      </p:pic>
      <p:pic>
        <p:nvPicPr>
          <p:cNvPr id="13" name="图片 12"/>
          <p:cNvPicPr>
            <a:picLocks noChangeAspect="1"/>
          </p:cNvPicPr>
          <p:nvPr/>
        </p:nvPicPr>
        <p:blipFill>
          <a:blip r:embed="rId4"/>
          <a:stretch>
            <a:fillRect/>
          </a:stretch>
        </p:blipFill>
        <p:spPr>
          <a:xfrm>
            <a:off x="3649264" y="5120996"/>
            <a:ext cx="1474277" cy="918718"/>
          </a:xfrm>
          <a:prstGeom prst="rect">
            <a:avLst/>
          </a:prstGeom>
        </p:spPr>
      </p:pic>
      <p:pic>
        <p:nvPicPr>
          <p:cNvPr id="14" name="图片 13"/>
          <p:cNvPicPr>
            <a:picLocks noChangeAspect="1"/>
          </p:cNvPicPr>
          <p:nvPr/>
        </p:nvPicPr>
        <p:blipFill>
          <a:blip r:embed="rId5"/>
          <a:stretch>
            <a:fillRect/>
          </a:stretch>
        </p:blipFill>
        <p:spPr>
          <a:xfrm>
            <a:off x="5578341" y="5150242"/>
            <a:ext cx="1030571" cy="939810"/>
          </a:xfrm>
          <a:prstGeom prst="rect">
            <a:avLst/>
          </a:prstGeom>
        </p:spPr>
      </p:pic>
      <p:pic>
        <p:nvPicPr>
          <p:cNvPr id="15" name="图片 14"/>
          <p:cNvPicPr>
            <a:picLocks noChangeAspect="1"/>
          </p:cNvPicPr>
          <p:nvPr/>
        </p:nvPicPr>
        <p:blipFill>
          <a:blip r:embed="rId6"/>
          <a:stretch>
            <a:fillRect/>
          </a:stretch>
        </p:blipFill>
        <p:spPr>
          <a:xfrm>
            <a:off x="7063712" y="5086168"/>
            <a:ext cx="1096874" cy="1060589"/>
          </a:xfrm>
          <a:prstGeom prst="rect">
            <a:avLst/>
          </a:prstGeom>
        </p:spPr>
      </p:pic>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27575" t="14631" r="38135" b="992"/>
          <a:stretch>
            <a:fillRect/>
          </a:stretch>
        </p:blipFill>
        <p:spPr>
          <a:xfrm>
            <a:off x="10448958" y="5194528"/>
            <a:ext cx="915999" cy="817247"/>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9213" y="5124761"/>
            <a:ext cx="849051" cy="993036"/>
          </a:xfrm>
          <a:prstGeom prst="rect">
            <a:avLst/>
          </a:prstGeom>
        </p:spPr>
      </p:pic>
      <p:grpSp>
        <p:nvGrpSpPr>
          <p:cNvPr id="3" name="Group 2">
            <a:extLst>
              <a:ext uri="{FF2B5EF4-FFF2-40B4-BE49-F238E27FC236}">
                <a16:creationId xmlns:a16="http://schemas.microsoft.com/office/drawing/2014/main" id="{1A7E8E00-DBCD-4C92-8B6A-349FDD87B5AF}"/>
              </a:ext>
            </a:extLst>
          </p:cNvPr>
          <p:cNvGrpSpPr/>
          <p:nvPr/>
        </p:nvGrpSpPr>
        <p:grpSpPr>
          <a:xfrm>
            <a:off x="2252639" y="2803820"/>
            <a:ext cx="8424888" cy="392369"/>
            <a:chOff x="2252639" y="3631592"/>
            <a:chExt cx="8424888" cy="392369"/>
          </a:xfrm>
        </p:grpSpPr>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52639" y="3631592"/>
              <a:ext cx="376955" cy="392369"/>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50666" y="3631592"/>
              <a:ext cx="376955" cy="392369"/>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0502" y="3631592"/>
              <a:ext cx="376955" cy="392369"/>
            </a:xfrm>
            <a:prstGeom prst="rect">
              <a:avLst/>
            </a:prstGeom>
          </p:spPr>
        </p:pic>
        <p:pic>
          <p:nvPicPr>
            <p:cNvPr id="22" name="图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3472" y="3631592"/>
              <a:ext cx="376955" cy="392369"/>
            </a:xfrm>
            <a:prstGeom prst="rect">
              <a:avLst/>
            </a:prstGeom>
          </p:spPr>
        </p:pic>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60736" y="3631592"/>
              <a:ext cx="376955" cy="392369"/>
            </a:xfrm>
            <a:prstGeom prst="rect">
              <a:avLst/>
            </a:prstGeom>
          </p:spPr>
        </p:pic>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0572" y="3631592"/>
              <a:ext cx="376955" cy="392369"/>
            </a:xfrm>
            <a:prstGeom prst="rect">
              <a:avLst/>
            </a:prstGeom>
          </p:spPr>
        </p:pic>
      </p:grpSp>
    </p:spTree>
    <p:extLst>
      <p:ext uri="{BB962C8B-B14F-4D97-AF65-F5344CB8AC3E}">
        <p14:creationId xmlns:p14="http://schemas.microsoft.com/office/powerpoint/2010/main" val="396542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u="sng" dirty="0">
                  <a:solidFill>
                    <a:schemeClr val="accent1"/>
                  </a:solidFill>
                  <a:ea typeface="微软雅黑" charset="0"/>
                </a:rPr>
                <a:t>工程机器人</a:t>
              </a:r>
              <a:r>
                <a:rPr lang="zh-CN" altLang="en-US" sz="2800" b="1" dirty="0">
                  <a:solidFill>
                    <a:schemeClr val="accent1"/>
                  </a:solidFill>
                  <a:ea typeface="微软雅黑" charset="0"/>
                </a:rPr>
                <a:t>巡线例程</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8</a:t>
            </a:r>
            <a:r>
              <a:rPr kumimoji="1" lang="zh-CN" altLang="en-US" dirty="0"/>
              <a:t>、实现例程</a:t>
            </a:r>
            <a:endParaRPr kumimoji="1" lang="zh-CN" altLang="en-US" b="1" dirty="0"/>
          </a:p>
        </p:txBody>
      </p:sp>
      <p:pic>
        <p:nvPicPr>
          <p:cNvPr id="21" name="图片 20"/>
          <p:cNvPicPr/>
          <p:nvPr/>
        </p:nvPicPr>
        <p:blipFill rotWithShape="1">
          <a:blip r:embed="rId3">
            <a:extLst>
              <a:ext uri="{28A0092B-C50C-407E-A947-70E740481C1C}">
                <a14:useLocalDpi xmlns:a14="http://schemas.microsoft.com/office/drawing/2010/main" val="0"/>
              </a:ext>
            </a:extLst>
          </a:blip>
          <a:srcRect l="2166" t="1542" r="1759" b="1439"/>
          <a:stretch>
            <a:fillRect/>
          </a:stretch>
        </p:blipFill>
        <p:spPr bwMode="auto">
          <a:xfrm>
            <a:off x="6610377" y="887412"/>
            <a:ext cx="5526578" cy="5879148"/>
          </a:xfrm>
          <a:prstGeom prst="rect">
            <a:avLst/>
          </a:prstGeom>
          <a:ln>
            <a:noFill/>
          </a:ln>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6188" t="4044" r="11227" b="6685"/>
          <a:stretch>
            <a:fillRect/>
          </a:stretch>
        </p:blipFill>
        <p:spPr>
          <a:xfrm>
            <a:off x="4905648" y="887412"/>
            <a:ext cx="837173" cy="746584"/>
          </a:xfrm>
          <a:prstGeom prst="rect">
            <a:avLst/>
          </a:prstGeom>
        </p:spPr>
      </p:pic>
      <p:sp>
        <p:nvSpPr>
          <p:cNvPr id="24" name="文本框 23"/>
          <p:cNvSpPr txBox="1"/>
          <p:nvPr/>
        </p:nvSpPr>
        <p:spPr>
          <a:xfrm>
            <a:off x="931671" y="2071003"/>
            <a:ext cx="4826341" cy="2723823"/>
          </a:xfrm>
          <a:prstGeom prst="rect">
            <a:avLst/>
          </a:prstGeom>
          <a:noFill/>
        </p:spPr>
        <p:txBody>
          <a:bodyPr wrap="square" rtlCol="0">
            <a:spAutoFit/>
          </a:bodyPr>
          <a:lstStyle/>
          <a:p>
            <a:r>
              <a:rPr lang="zh-CN" altLang="en-US" b="1" dirty="0"/>
              <a:t>●例程分析：</a:t>
            </a:r>
            <a:endParaRPr lang="en-US" altLang="zh-CN" b="1" dirty="0"/>
          </a:p>
          <a:p>
            <a:endParaRPr lang="en-US" altLang="zh-CN" b="1" dirty="0"/>
          </a:p>
          <a:p>
            <a:pPr>
              <a:lnSpc>
                <a:spcPct val="150000"/>
              </a:lnSpc>
            </a:pPr>
            <a:r>
              <a:rPr lang="zh-CN" altLang="en-US" dirty="0"/>
              <a:t>①</a:t>
            </a:r>
            <a:r>
              <a:rPr lang="zh-CN" altLang="zh-CN" dirty="0"/>
              <a:t>在没有云台的情况下，我们需要控制底盘转动，使线路保持在路线中央</a:t>
            </a:r>
            <a:r>
              <a:rPr lang="zh-CN" altLang="en-US" dirty="0"/>
              <a:t>。</a:t>
            </a:r>
            <a:endParaRPr lang="en-US" altLang="zh-CN" dirty="0"/>
          </a:p>
          <a:p>
            <a:pPr>
              <a:lnSpc>
                <a:spcPct val="150000"/>
              </a:lnSpc>
            </a:pPr>
            <a:r>
              <a:rPr lang="zh-CN" altLang="en-US" dirty="0"/>
              <a:t>②与步兵机器人进行巡线不同的是，由于步兵机器人没有云台，所以不可以使用云台旋转与底盘跟随云台模式。使用底盘直接旋转。</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zh-CN" dirty="0"/>
              <a:t>机械臂取弹项目</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a:t>项目三</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a:t>项目三</a:t>
            </a:r>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a:t>目录：</a:t>
            </a:r>
            <a:endParaRPr kumimoji="1" lang="en-US" altLang="zh-CN" sz="2800" b="1" dirty="0"/>
          </a:p>
          <a:p>
            <a:pPr marL="457200" indent="-457200" algn="l">
              <a:buFontTx/>
              <a:buChar char="-"/>
            </a:pPr>
            <a:r>
              <a:rPr kumimoji="1" lang="en-US" altLang="zh-CN" sz="2000" dirty="0"/>
              <a:t>1</a:t>
            </a:r>
            <a:r>
              <a:rPr kumimoji="1" lang="zh-CN" altLang="en-US" sz="2000" dirty="0"/>
              <a:t>、工程车取弹</a:t>
            </a:r>
            <a:endParaRPr kumimoji="1" lang="en-US" altLang="zh-CN" sz="2000" dirty="0"/>
          </a:p>
          <a:p>
            <a:pPr marL="457200" indent="-457200" algn="l">
              <a:buFontTx/>
              <a:buChar char="-"/>
            </a:pPr>
            <a:r>
              <a:rPr kumimoji="1" lang="en-US" altLang="zh-CN" sz="2000" dirty="0"/>
              <a:t>2</a:t>
            </a:r>
            <a:r>
              <a:rPr kumimoji="1" lang="zh-CN" altLang="en-US" sz="2000" dirty="0"/>
              <a:t>、弹药补充区</a:t>
            </a:r>
            <a:endParaRPr kumimoji="1" lang="en-US" altLang="zh-CN" sz="2000" dirty="0"/>
          </a:p>
          <a:p>
            <a:pPr marL="457200" indent="-457200" algn="l">
              <a:buFontTx/>
              <a:buChar char="-"/>
            </a:pPr>
            <a:r>
              <a:rPr kumimoji="1" lang="en-US" altLang="zh-CN" sz="2000" dirty="0"/>
              <a:t>3</a:t>
            </a:r>
            <a:r>
              <a:rPr kumimoji="1" lang="zh-CN" altLang="en-US" sz="2000" dirty="0"/>
              <a:t>、规则</a:t>
            </a:r>
            <a:r>
              <a:rPr kumimoji="1" lang="en-US" altLang="zh-CN" sz="2000" dirty="0"/>
              <a:t>/</a:t>
            </a:r>
            <a:r>
              <a:rPr kumimoji="1" lang="zh-CN" altLang="en-US" sz="2000" dirty="0"/>
              <a:t>实现难点</a:t>
            </a:r>
            <a:endParaRPr kumimoji="1" lang="en-US" altLang="zh-CN" sz="2000" dirty="0"/>
          </a:p>
          <a:p>
            <a:pPr marL="457200" indent="-457200" algn="l">
              <a:buFontTx/>
              <a:buChar char="-"/>
            </a:pPr>
            <a:r>
              <a:rPr kumimoji="1" lang="en-US" altLang="zh-CN" sz="2000" dirty="0"/>
              <a:t>4</a:t>
            </a:r>
            <a:r>
              <a:rPr kumimoji="1" lang="zh-CN" altLang="en-US" sz="2000" dirty="0"/>
              <a:t>、如何安装机械臂、如何进行舵机编址、进行机械臂接入</a:t>
            </a:r>
            <a:endParaRPr kumimoji="1" lang="en-US" altLang="zh-CN" sz="2000" dirty="0"/>
          </a:p>
          <a:p>
            <a:pPr marL="457200" indent="-457200" algn="l">
              <a:buFontTx/>
              <a:buChar char="-"/>
            </a:pPr>
            <a:r>
              <a:rPr kumimoji="1" lang="en-US" altLang="zh-CN" sz="2000" dirty="0"/>
              <a:t>5</a:t>
            </a:r>
            <a:r>
              <a:rPr kumimoji="1" lang="zh-CN" altLang="en-US" sz="2000" dirty="0"/>
              <a:t>、实现操控机械臂</a:t>
            </a:r>
            <a:endParaRPr kumimoji="1" lang="en-US" altLang="zh-CN" sz="2000" dirty="0"/>
          </a:p>
          <a:p>
            <a:pPr marL="457200" indent="-457200" algn="l">
              <a:buFontTx/>
              <a:buChar char="-"/>
            </a:pPr>
            <a:r>
              <a:rPr kumimoji="1" lang="en-US" altLang="zh-CN" sz="2000" dirty="0"/>
              <a:t>6</a:t>
            </a:r>
            <a:r>
              <a:rPr kumimoji="1" lang="zh-CN" altLang="en-US" sz="2000" dirty="0"/>
              <a:t>、编程控制例程</a:t>
            </a:r>
            <a:endParaRPr kumimoji="1" lang="en-US" altLang="zh-CN" sz="2000" dirty="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工程机器人抓取功能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、工程机器人实现取弹</a:t>
            </a:r>
            <a:endParaRPr kumimoji="1" lang="zh-CN" altLang="en-US" b="1" dirty="0"/>
          </a:p>
        </p:txBody>
      </p:sp>
      <p:sp>
        <p:nvSpPr>
          <p:cNvPr id="15" name="文本框 14"/>
          <p:cNvSpPr txBox="1"/>
          <p:nvPr/>
        </p:nvSpPr>
        <p:spPr>
          <a:xfrm>
            <a:off x="1195831" y="2643276"/>
            <a:ext cx="4826341" cy="1754326"/>
          </a:xfrm>
          <a:prstGeom prst="rect">
            <a:avLst/>
          </a:prstGeom>
          <a:noFill/>
        </p:spPr>
        <p:txBody>
          <a:bodyPr wrap="square" rtlCol="0">
            <a:spAutoFit/>
          </a:bodyPr>
          <a:lstStyle/>
          <a:p>
            <a:pPr>
              <a:lnSpc>
                <a:spcPct val="150000"/>
              </a:lnSpc>
            </a:pPr>
            <a:r>
              <a:rPr lang="zh-CN" altLang="en-US" b="1" dirty="0"/>
              <a:t>●</a:t>
            </a:r>
            <a:r>
              <a:rPr lang="zh-CN" altLang="zh-CN" dirty="0"/>
              <a:t>机器人自动取弹主要是利用工程机器人的机械臂，正确对机器人底盘以及机械臂控制是实现取弹的关键。</a:t>
            </a:r>
            <a:endParaRPr lang="en-US" altLang="zh-CN" dirty="0"/>
          </a:p>
          <a:p>
            <a:pPr>
              <a:lnSpc>
                <a:spcPct val="150000"/>
              </a:lnSpc>
            </a:pPr>
            <a:r>
              <a:rPr lang="zh-CN" altLang="zh-CN" dirty="0"/>
              <a:t>工程机器人的机械臂需要</a:t>
            </a:r>
            <a:r>
              <a:rPr lang="zh-CN" altLang="en-US" dirty="0"/>
              <a:t>我们</a:t>
            </a:r>
            <a:r>
              <a:rPr lang="zh-CN" altLang="zh-CN" dirty="0"/>
              <a:t>进行装配</a:t>
            </a:r>
            <a:r>
              <a:rPr lang="zh-CN" altLang="en-US" dirty="0"/>
              <a:t>。</a:t>
            </a:r>
            <a:endParaRPr lang="zh-CN" altLang="zh-CN" dirty="0"/>
          </a:p>
        </p:txBody>
      </p:sp>
      <p:pic>
        <p:nvPicPr>
          <p:cNvPr id="14" name="图片 13"/>
          <p:cNvPicPr/>
          <p:nvPr/>
        </p:nvPicPr>
        <p:blipFill rotWithShape="1">
          <a:blip r:embed="rId3" cstate="print">
            <a:extLst>
              <a:ext uri="{28A0092B-C50C-407E-A947-70E740481C1C}">
                <a14:useLocalDpi xmlns:a14="http://schemas.microsoft.com/office/drawing/2010/main" val="0"/>
              </a:ext>
            </a:extLst>
          </a:blip>
          <a:srcRect l="2215" t="2468" r="4787"/>
          <a:stretch>
            <a:fillRect/>
          </a:stretch>
        </p:blipFill>
        <p:spPr bwMode="auto">
          <a:xfrm>
            <a:off x="7428833" y="2577138"/>
            <a:ext cx="2879725" cy="2712085"/>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工程机器人抓取功能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、弹药补充区</a:t>
            </a:r>
            <a:endParaRPr kumimoji="1" lang="zh-CN" altLang="en-US" b="1" dirty="0"/>
          </a:p>
        </p:txBody>
      </p:sp>
      <p:sp>
        <p:nvSpPr>
          <p:cNvPr id="15" name="文本框 14"/>
          <p:cNvSpPr txBox="1"/>
          <p:nvPr/>
        </p:nvSpPr>
        <p:spPr>
          <a:xfrm>
            <a:off x="1195831" y="2643276"/>
            <a:ext cx="4826341" cy="2169825"/>
          </a:xfrm>
          <a:prstGeom prst="rect">
            <a:avLst/>
          </a:prstGeom>
          <a:noFill/>
        </p:spPr>
        <p:txBody>
          <a:bodyPr wrap="square" rtlCol="0">
            <a:spAutoFit/>
          </a:bodyPr>
          <a:lstStyle/>
          <a:p>
            <a:pPr>
              <a:lnSpc>
                <a:spcPct val="150000"/>
              </a:lnSpc>
            </a:pPr>
            <a:r>
              <a:rPr lang="zh-CN" altLang="en-US" b="1" dirty="0"/>
              <a:t>●</a:t>
            </a:r>
            <a:r>
              <a:rPr lang="zh-CN" altLang="zh-CN" dirty="0"/>
              <a:t>在场地的中间部分，有弹丸补给区，工程机器人需要到达位置进行夹取弹丸，从而为步兵机器人进行弹药补给。</a:t>
            </a:r>
            <a:endParaRPr lang="en-US" altLang="zh-CN" dirty="0"/>
          </a:p>
          <a:p>
            <a:pPr>
              <a:lnSpc>
                <a:spcPct val="150000"/>
              </a:lnSpc>
            </a:pPr>
            <a:r>
              <a:rPr lang="zh-CN" altLang="en-US" dirty="0"/>
              <a:t>弹药大小适合机械爪抓取，并且有竖放、横放两种摆放模式。</a:t>
            </a:r>
            <a:endParaRPr lang="zh-CN" altLang="zh-CN" dirty="0"/>
          </a:p>
        </p:txBody>
      </p:sp>
      <p:pic>
        <p:nvPicPr>
          <p:cNvPr id="9" name="图片 8"/>
          <p:cNvPicPr/>
          <p:nvPr/>
        </p:nvPicPr>
        <p:blipFill rotWithShape="1">
          <a:blip r:embed="rId3">
            <a:extLst>
              <a:ext uri="{28A0092B-C50C-407E-A947-70E740481C1C}">
                <a14:useLocalDpi xmlns:a14="http://schemas.microsoft.com/office/drawing/2010/main" val="0"/>
              </a:ext>
            </a:extLst>
          </a:blip>
          <a:srcRect l="4802" t="55516" r="5458" b="26973"/>
          <a:stretch>
            <a:fillRect/>
          </a:stretch>
        </p:blipFill>
        <p:spPr bwMode="auto">
          <a:xfrm>
            <a:off x="7291183" y="2643276"/>
            <a:ext cx="3583295" cy="2410505"/>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3</a:t>
            </a:r>
            <a:r>
              <a:rPr kumimoji="1" lang="zh-CN" altLang="en-US" dirty="0"/>
              <a:t>、规则</a:t>
            </a:r>
            <a:r>
              <a:rPr kumimoji="1" lang="en-US" altLang="zh-CN" dirty="0"/>
              <a:t>/</a:t>
            </a:r>
            <a:r>
              <a:rPr kumimoji="1" lang="zh-CN" altLang="en-US" dirty="0"/>
              <a:t>实现难点</a:t>
            </a:r>
            <a:endParaRPr kumimoji="1" lang="en-US" altLang="zh-CN" dirty="0"/>
          </a:p>
        </p:txBody>
      </p:sp>
      <p:graphicFrame>
        <p:nvGraphicFramePr>
          <p:cNvPr id="2" name="表格 1"/>
          <p:cNvGraphicFramePr>
            <a:graphicFrameLocks noGrp="1"/>
          </p:cNvGraphicFramePr>
          <p:nvPr/>
        </p:nvGraphicFramePr>
        <p:xfrm>
          <a:off x="586229" y="2783840"/>
          <a:ext cx="5431112" cy="2696312"/>
        </p:xfrm>
        <a:graphic>
          <a:graphicData uri="http://schemas.openxmlformats.org/drawingml/2006/table">
            <a:tbl>
              <a:tblPr firstRow="1" bandRow="1">
                <a:tableStyleId>{5C22544A-7EE6-4342-B048-85BDC9FD1C3A}</a:tableStyleId>
              </a:tblPr>
              <a:tblGrid>
                <a:gridCol w="2715556">
                  <a:extLst>
                    <a:ext uri="{9D8B030D-6E8A-4147-A177-3AD203B41FA5}">
                      <a16:colId xmlns:a16="http://schemas.microsoft.com/office/drawing/2014/main" val="20000"/>
                    </a:ext>
                  </a:extLst>
                </a:gridCol>
                <a:gridCol w="2715556">
                  <a:extLst>
                    <a:ext uri="{9D8B030D-6E8A-4147-A177-3AD203B41FA5}">
                      <a16:colId xmlns:a16="http://schemas.microsoft.com/office/drawing/2014/main" val="20001"/>
                    </a:ext>
                  </a:extLst>
                </a:gridCol>
              </a:tblGrid>
              <a:tr h="467360">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操控机械臂、机械爪</a:t>
                      </a: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编程控制机械臂、机械爪</a:t>
                      </a:r>
                    </a:p>
                  </a:txBody>
                  <a:tcPr marL="68580" marR="68580" marT="0" marB="0"/>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通过遥控机械臂运动，机械爪开合，通过第一视角抓取弹丸并运送到补给区。</a:t>
                      </a: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到达指定位置后，通过特定的程序，程序逻辑控制机械臂运动，机械爪夹取弹丸。</a:t>
                      </a:r>
                    </a:p>
                  </a:txBody>
                  <a:tcPr marL="68580" marR="68580" marT="0" marB="0"/>
                </a:tc>
                <a:extLst>
                  <a:ext uri="{0D108BD9-81ED-4DB2-BD59-A6C34878D82A}">
                    <a16:rowId xmlns:a16="http://schemas.microsoft.com/office/drawing/2014/main" val="10001"/>
                  </a:ext>
                </a:extLst>
              </a:tr>
            </a:tbl>
          </a:graphicData>
        </a:graphic>
      </p:graphicFrame>
      <p:graphicFrame>
        <p:nvGraphicFramePr>
          <p:cNvPr id="14" name="表格 13"/>
          <p:cNvGraphicFramePr>
            <a:graphicFrameLocks noGrp="1"/>
          </p:cNvGraphicFramePr>
          <p:nvPr/>
        </p:nvGraphicFramePr>
        <p:xfrm>
          <a:off x="6417878" y="2773680"/>
          <a:ext cx="5292508" cy="2706472"/>
        </p:xfrm>
        <a:graphic>
          <a:graphicData uri="http://schemas.openxmlformats.org/drawingml/2006/table">
            <a:tbl>
              <a:tblPr firstRow="1" bandRow="1">
                <a:tableStyleId>{5C22544A-7EE6-4342-B048-85BDC9FD1C3A}</a:tableStyleId>
              </a:tblPr>
              <a:tblGrid>
                <a:gridCol w="2646254">
                  <a:extLst>
                    <a:ext uri="{9D8B030D-6E8A-4147-A177-3AD203B41FA5}">
                      <a16:colId xmlns:a16="http://schemas.microsoft.com/office/drawing/2014/main" val="20000"/>
                    </a:ext>
                  </a:extLst>
                </a:gridCol>
                <a:gridCol w="2646254">
                  <a:extLst>
                    <a:ext uri="{9D8B030D-6E8A-4147-A177-3AD203B41FA5}">
                      <a16:colId xmlns:a16="http://schemas.microsoft.com/office/drawing/2014/main" val="20001"/>
                    </a:ext>
                  </a:extLst>
                </a:gridCol>
              </a:tblGrid>
              <a:tr h="477520">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安装机械臂</a:t>
                      </a:r>
                    </a:p>
                  </a:txBody>
                  <a:tcPr marL="68580" marR="68580" marT="0" marB="0"/>
                </a:tc>
                <a:tc>
                  <a:txBody>
                    <a:bodyPr/>
                    <a:lstStyle/>
                    <a:p>
                      <a:pPr marL="0" algn="l" defTabSz="913765" rtl="0" eaLnBrk="1" latinLnBrk="0" hangingPunct="1">
                        <a:lnSpc>
                          <a:spcPct val="150000"/>
                        </a:lnSpc>
                        <a:spcAft>
                          <a:spcPts val="0"/>
                        </a:spcAft>
                      </a:pPr>
                      <a:r>
                        <a:rPr lang="zh-CN" sz="1800" kern="1200">
                          <a:solidFill>
                            <a:schemeClr val="bg1"/>
                          </a:solidFill>
                          <a:latin typeface="+mn-lt"/>
                          <a:ea typeface="+mn-ea"/>
                          <a:cs typeface="+mn-cs"/>
                        </a:rPr>
                        <a:t>校准机械臂</a:t>
                      </a:r>
                    </a:p>
                  </a:txBody>
                  <a:tcPr marL="68580" marR="68580" marT="0" marB="0"/>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机械臂与舵机均为散件，需要按照图纸进行装配及设置，机械臂才可以进行遥控控制与编程控制。</a:t>
                      </a: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机械臂组装完后，需要进行舵机编址、机械臂接入、机械臂校准。</a:t>
                      </a:r>
                    </a:p>
                  </a:txBody>
                  <a:tcPr marL="68580" marR="68580" marT="0" marB="0"/>
                </a:tc>
                <a:extLst>
                  <a:ext uri="{0D108BD9-81ED-4DB2-BD59-A6C34878D82A}">
                    <a16:rowId xmlns:a16="http://schemas.microsoft.com/office/drawing/2014/main" val="10001"/>
                  </a:ext>
                </a:extLst>
              </a:tr>
            </a:tbl>
          </a:graphicData>
        </a:graphic>
      </p:graphicFrame>
      <p:sp>
        <p:nvSpPr>
          <p:cNvPr id="5" name="矩形 4"/>
          <p:cNvSpPr/>
          <p:nvPr/>
        </p:nvSpPr>
        <p:spPr>
          <a:xfrm>
            <a:off x="2441169" y="2071003"/>
            <a:ext cx="1377300" cy="553998"/>
          </a:xfrm>
          <a:prstGeom prst="rect">
            <a:avLst/>
          </a:prstGeom>
        </p:spPr>
        <p:txBody>
          <a:bodyPr wrap="none">
            <a:spAutoFit/>
          </a:bodyPr>
          <a:lstStyle/>
          <a:p>
            <a:pPr>
              <a:lnSpc>
                <a:spcPct val="150000"/>
              </a:lnSpc>
            </a:pPr>
            <a:r>
              <a:rPr lang="zh-CN" altLang="en-US" sz="2000" b="1" dirty="0"/>
              <a:t>●规则难点</a:t>
            </a:r>
            <a:endParaRPr lang="en-US" altLang="zh-CN" sz="2000" b="1" dirty="0"/>
          </a:p>
        </p:txBody>
      </p:sp>
      <p:sp>
        <p:nvSpPr>
          <p:cNvPr id="16" name="矩形 15"/>
          <p:cNvSpPr/>
          <p:nvPr/>
        </p:nvSpPr>
        <p:spPr>
          <a:xfrm>
            <a:off x="8247241" y="2071003"/>
            <a:ext cx="1377300" cy="553998"/>
          </a:xfrm>
          <a:prstGeom prst="rect">
            <a:avLst/>
          </a:prstGeom>
        </p:spPr>
        <p:txBody>
          <a:bodyPr wrap="none">
            <a:spAutoFit/>
          </a:bodyPr>
          <a:lstStyle/>
          <a:p>
            <a:pPr>
              <a:lnSpc>
                <a:spcPct val="150000"/>
              </a:lnSpc>
            </a:pPr>
            <a:r>
              <a:rPr lang="zh-CN" altLang="en-US" sz="2000" b="1" dirty="0"/>
              <a:t>●实现难点</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机械臂的安装方法</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、如何安装机械臂</a:t>
            </a:r>
            <a:endParaRPr kumimoji="1" lang="zh-CN" altLang="en-US" b="1" dirty="0"/>
          </a:p>
        </p:txBody>
      </p:sp>
      <p:sp>
        <p:nvSpPr>
          <p:cNvPr id="15" name="文本框 14"/>
          <p:cNvSpPr txBox="1"/>
          <p:nvPr/>
        </p:nvSpPr>
        <p:spPr>
          <a:xfrm>
            <a:off x="1195831" y="2643276"/>
            <a:ext cx="4826341" cy="1337945"/>
          </a:xfrm>
          <a:prstGeom prst="rect">
            <a:avLst/>
          </a:prstGeom>
          <a:noFill/>
        </p:spPr>
        <p:txBody>
          <a:bodyPr wrap="square" rtlCol="0">
            <a:spAutoFit/>
          </a:bodyPr>
          <a:lstStyle/>
          <a:p>
            <a:pPr>
              <a:lnSpc>
                <a:spcPct val="150000"/>
              </a:lnSpc>
            </a:pPr>
            <a:r>
              <a:rPr lang="zh-CN" altLang="en-US" b="1" dirty="0"/>
              <a:t>●</a:t>
            </a:r>
            <a:r>
              <a:rPr lang="zh-CN" altLang="zh-CN" dirty="0"/>
              <a:t>我们按照《</a:t>
            </a:r>
            <a:r>
              <a:rPr lang="en-US" altLang="zh-CN" dirty="0" err="1"/>
              <a:t>RoboMaster</a:t>
            </a:r>
            <a:r>
              <a:rPr lang="en-US" altLang="zh-CN" dirty="0"/>
              <a:t> Education Expansion Set </a:t>
            </a:r>
            <a:r>
              <a:rPr lang="zh-CN" altLang="zh-CN" dirty="0"/>
              <a:t>快速入门指南》的一步一步图示，进行机器人以及机械臂的安装。</a:t>
            </a:r>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1323872" y="4376774"/>
            <a:ext cx="4110767" cy="1296439"/>
          </a:xfrm>
          <a:prstGeom prst="rect">
            <a:avLst/>
          </a:prstGeom>
        </p:spPr>
      </p:pic>
      <p:sp>
        <p:nvSpPr>
          <p:cNvPr id="13" name="文本框 12"/>
          <p:cNvSpPr txBox="1"/>
          <p:nvPr/>
        </p:nvSpPr>
        <p:spPr>
          <a:xfrm>
            <a:off x="6805134" y="2643275"/>
            <a:ext cx="4826341" cy="874407"/>
          </a:xfrm>
          <a:prstGeom prst="rect">
            <a:avLst/>
          </a:prstGeom>
          <a:noFill/>
        </p:spPr>
        <p:txBody>
          <a:bodyPr wrap="square" rtlCol="0">
            <a:spAutoFit/>
          </a:bodyPr>
          <a:lstStyle/>
          <a:p>
            <a:pPr>
              <a:lnSpc>
                <a:spcPct val="150000"/>
              </a:lnSpc>
            </a:pPr>
            <a:r>
              <a:rPr lang="zh-CN" altLang="en-US" b="1" dirty="0"/>
              <a:t>●</a:t>
            </a:r>
            <a:r>
              <a:rPr lang="zh-CN" altLang="zh-CN" dirty="0"/>
              <a:t>我们还可以使用二维码通过观看安装视频来更加详细的了解安装步骤以及细节。</a:t>
            </a:r>
          </a:p>
        </p:txBody>
      </p:sp>
      <p:pic>
        <p:nvPicPr>
          <p:cNvPr id="2" name="图片 1"/>
          <p:cNvPicPr>
            <a:picLocks noChangeAspect="1"/>
          </p:cNvPicPr>
          <p:nvPr/>
        </p:nvPicPr>
        <p:blipFill>
          <a:blip r:embed="rId4"/>
          <a:stretch>
            <a:fillRect/>
          </a:stretch>
        </p:blipFill>
        <p:spPr>
          <a:xfrm>
            <a:off x="7789545" y="3611245"/>
            <a:ext cx="2181225"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、如何进行舵机编址</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a:t>●</a:t>
            </a:r>
            <a:r>
              <a:rPr lang="en-US" altLang="zh-CN" dirty="0" err="1"/>
              <a:t>RoboMaster</a:t>
            </a:r>
            <a:r>
              <a:rPr lang="en-US" altLang="zh-CN" dirty="0"/>
              <a:t> EP</a:t>
            </a:r>
            <a:r>
              <a:rPr lang="zh-CN" altLang="zh-CN" dirty="0"/>
              <a:t>机器人机械臂使用的舵机为总线舵机，与常见使用脉冲宽度调制信号（</a:t>
            </a:r>
            <a:r>
              <a:rPr lang="en-US" altLang="zh-CN" dirty="0"/>
              <a:t>PWM</a:t>
            </a:r>
            <a:r>
              <a:rPr lang="zh-CN" altLang="zh-CN" dirty="0"/>
              <a:t>波）的舵机不同，舵机本身没有编号，大大增加了自定义的自由度，但也正是因为如此，在首次安装时需要对舵机进行编址。</a:t>
            </a:r>
          </a:p>
        </p:txBody>
      </p:sp>
      <p:pic>
        <p:nvPicPr>
          <p:cNvPr id="14" name="图片 13" descr="C:\Users\shihao.li\Desktop\To B\EP套装课程\EP参考资料\散件三视图\舵机\舵机_s2 拷贝.png"/>
          <p:cNvPicPr/>
          <p:nvPr/>
        </p:nvPicPr>
        <p:blipFill rotWithShape="1">
          <a:blip r:embed="rId3" cstate="print">
            <a:extLst>
              <a:ext uri="{28A0092B-C50C-407E-A947-70E740481C1C}">
                <a14:useLocalDpi xmlns:a14="http://schemas.microsoft.com/office/drawing/2010/main" val="0"/>
              </a:ext>
            </a:extLst>
          </a:blip>
          <a:srcRect l="3924" t="28095" r="2681" b="28122"/>
          <a:stretch>
            <a:fillRect/>
          </a:stretch>
        </p:blipFill>
        <p:spPr bwMode="auto">
          <a:xfrm>
            <a:off x="6960009" y="2721382"/>
            <a:ext cx="4191000" cy="19646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、如何进行舵机编址</a:t>
            </a:r>
            <a:endParaRPr kumimoji="1" lang="zh-CN" altLang="en-US" b="1" dirty="0"/>
          </a:p>
        </p:txBody>
      </p:sp>
      <p:sp>
        <p:nvSpPr>
          <p:cNvPr id="15" name="文本框 14"/>
          <p:cNvSpPr txBox="1"/>
          <p:nvPr/>
        </p:nvSpPr>
        <p:spPr>
          <a:xfrm>
            <a:off x="1195831" y="2643276"/>
            <a:ext cx="4826341" cy="369332"/>
          </a:xfrm>
          <a:prstGeom prst="rect">
            <a:avLst/>
          </a:prstGeom>
          <a:noFill/>
        </p:spPr>
        <p:txBody>
          <a:bodyPr wrap="square" rtlCol="0">
            <a:spAutoFit/>
          </a:bodyPr>
          <a:lstStyle/>
          <a:p>
            <a:r>
              <a:rPr lang="zh-CN" altLang="en-US" b="1" dirty="0"/>
              <a:t>●</a:t>
            </a:r>
            <a:r>
              <a:rPr lang="en-US" altLang="zh-CN" b="1" dirty="0"/>
              <a:t>(1) </a:t>
            </a:r>
            <a:r>
              <a:rPr lang="zh-CN" altLang="zh-CN" b="1" dirty="0"/>
              <a:t>首先下载</a:t>
            </a:r>
            <a:r>
              <a:rPr lang="en-US" altLang="zh-CN" b="1" dirty="0" err="1"/>
              <a:t>RoboMaster</a:t>
            </a:r>
            <a:r>
              <a:rPr lang="en-US" altLang="zh-CN" b="1" dirty="0"/>
              <a:t> APP</a:t>
            </a:r>
            <a:endParaRPr lang="zh-CN" altLang="zh-CN" dirty="0"/>
          </a:p>
        </p:txBody>
      </p:sp>
      <p:sp>
        <p:nvSpPr>
          <p:cNvPr id="9" name="文本框 8"/>
          <p:cNvSpPr txBox="1"/>
          <p:nvPr/>
        </p:nvSpPr>
        <p:spPr>
          <a:xfrm>
            <a:off x="1195831" y="3158490"/>
            <a:ext cx="4826341" cy="369332"/>
          </a:xfrm>
          <a:prstGeom prst="rect">
            <a:avLst/>
          </a:prstGeom>
          <a:noFill/>
        </p:spPr>
        <p:txBody>
          <a:bodyPr wrap="square" rtlCol="0">
            <a:spAutoFit/>
          </a:bodyPr>
          <a:lstStyle/>
          <a:p>
            <a:r>
              <a:rPr lang="zh-CN" altLang="en-US" b="1" dirty="0"/>
              <a:t>●</a:t>
            </a:r>
            <a:r>
              <a:rPr lang="en-US" altLang="zh-CN" b="1" dirty="0"/>
              <a:t>(2)</a:t>
            </a:r>
            <a:r>
              <a:rPr lang="zh-CN" altLang="zh-CN" b="1" dirty="0"/>
              <a:t>连接</a:t>
            </a:r>
            <a:r>
              <a:rPr lang="en-US" altLang="zh-CN" b="1" dirty="0"/>
              <a:t>EP</a:t>
            </a:r>
            <a:r>
              <a:rPr lang="zh-CN" altLang="zh-CN" b="1" dirty="0"/>
              <a:t>机器人选择对应的机器人型号</a:t>
            </a:r>
            <a:endParaRPr lang="zh-CN" altLang="zh-CN"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1823626" y="3673704"/>
            <a:ext cx="3161330" cy="2357764"/>
          </a:xfrm>
          <a:prstGeom prst="rect">
            <a:avLst/>
          </a:prstGeom>
        </p:spPr>
      </p:pic>
      <p:sp>
        <p:nvSpPr>
          <p:cNvPr id="12" name="文本框 11"/>
          <p:cNvSpPr txBox="1"/>
          <p:nvPr/>
        </p:nvSpPr>
        <p:spPr>
          <a:xfrm>
            <a:off x="6965325" y="2643276"/>
            <a:ext cx="4826341" cy="874407"/>
          </a:xfrm>
          <a:prstGeom prst="rect">
            <a:avLst/>
          </a:prstGeom>
          <a:noFill/>
        </p:spPr>
        <p:txBody>
          <a:bodyPr wrap="square" rtlCol="0">
            <a:spAutoFit/>
          </a:bodyPr>
          <a:lstStyle/>
          <a:p>
            <a:pPr>
              <a:lnSpc>
                <a:spcPct val="150000"/>
              </a:lnSpc>
            </a:pPr>
            <a:r>
              <a:rPr lang="zh-CN" altLang="en-US" b="1" dirty="0"/>
              <a:t>●</a:t>
            </a:r>
            <a:r>
              <a:rPr lang="en-US" altLang="zh-CN" b="1" dirty="0"/>
              <a:t>(3)</a:t>
            </a:r>
            <a:r>
              <a:rPr lang="zh-CN" altLang="zh-CN" b="1" dirty="0"/>
              <a:t>点击右上角螺丝图标进入“设置”，然后选择舵机编址</a:t>
            </a:r>
          </a:p>
        </p:txBody>
      </p:sp>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7919626" y="3673704"/>
            <a:ext cx="3161329" cy="2357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、如何进行舵机编址</a:t>
            </a:r>
            <a:endParaRPr kumimoji="1" lang="zh-CN" altLang="en-US" b="1" dirty="0"/>
          </a:p>
        </p:txBody>
      </p:sp>
      <p:sp>
        <p:nvSpPr>
          <p:cNvPr id="15" name="文本框 14"/>
          <p:cNvSpPr txBox="1"/>
          <p:nvPr/>
        </p:nvSpPr>
        <p:spPr>
          <a:xfrm>
            <a:off x="1195831" y="2643276"/>
            <a:ext cx="4826341" cy="369332"/>
          </a:xfrm>
          <a:prstGeom prst="rect">
            <a:avLst/>
          </a:prstGeom>
          <a:noFill/>
        </p:spPr>
        <p:txBody>
          <a:bodyPr wrap="square" rtlCol="0">
            <a:spAutoFit/>
          </a:bodyPr>
          <a:lstStyle/>
          <a:p>
            <a:r>
              <a:rPr lang="zh-CN" altLang="en-US" b="1" dirty="0"/>
              <a:t>●</a:t>
            </a:r>
            <a:r>
              <a:rPr lang="zh-CN" altLang="zh-CN" b="1" dirty="0"/>
              <a:t>（</a:t>
            </a:r>
            <a:r>
              <a:rPr lang="en-US" altLang="zh-CN" b="1" dirty="0"/>
              <a:t>4</a:t>
            </a:r>
            <a:r>
              <a:rPr lang="zh-CN" altLang="zh-CN" b="1" dirty="0"/>
              <a:t>）按照指引先拔除所有舵机模块的连接线</a:t>
            </a:r>
            <a:endParaRPr lang="zh-CN" altLang="zh-CN" dirty="0"/>
          </a:p>
        </p:txBody>
      </p:sp>
      <p:sp>
        <p:nvSpPr>
          <p:cNvPr id="12" name="文本框 11"/>
          <p:cNvSpPr txBox="1"/>
          <p:nvPr/>
        </p:nvSpPr>
        <p:spPr>
          <a:xfrm>
            <a:off x="6965325" y="1633996"/>
            <a:ext cx="4826341" cy="1338828"/>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5</a:t>
            </a:r>
            <a:r>
              <a:rPr lang="zh-CN" altLang="zh-CN" b="1" dirty="0"/>
              <a:t>）然后插上一个舵机，选择一个</a:t>
            </a:r>
            <a:r>
              <a:rPr lang="en-US" altLang="zh-CN" b="1" dirty="0"/>
              <a:t>ID</a:t>
            </a:r>
            <a:r>
              <a:rPr lang="zh-CN" altLang="zh-CN" b="1" dirty="0"/>
              <a:t>，点击“写入</a:t>
            </a:r>
            <a:r>
              <a:rPr lang="en-US" altLang="zh-CN" b="1" dirty="0"/>
              <a:t>ID”</a:t>
            </a:r>
            <a:r>
              <a:rPr lang="zh-CN" altLang="zh-CN" b="1" dirty="0"/>
              <a:t>。当两个舵机都设置好之后，即点击</a:t>
            </a:r>
            <a:r>
              <a:rPr lang="en-US" altLang="zh-CN" b="1" dirty="0"/>
              <a:t>”</a:t>
            </a:r>
            <a:r>
              <a:rPr lang="zh-CN" altLang="zh-CN" b="1" dirty="0"/>
              <a:t>完成编址</a:t>
            </a:r>
            <a:r>
              <a:rPr lang="en-US" altLang="zh-CN" b="1" dirty="0"/>
              <a:t>”</a:t>
            </a:r>
            <a:endParaRPr lang="zh-CN" altLang="zh-CN" dirty="0"/>
          </a:p>
        </p:txBody>
      </p:sp>
      <p:pic>
        <p:nvPicPr>
          <p:cNvPr id="14" name="图片 13"/>
          <p:cNvPicPr/>
          <p:nvPr/>
        </p:nvPicPr>
        <p:blipFill>
          <a:blip r:embed="rId3" cstate="print">
            <a:extLst>
              <a:ext uri="{28A0092B-C50C-407E-A947-70E740481C1C}">
                <a14:useLocalDpi xmlns:a14="http://schemas.microsoft.com/office/drawing/2010/main" val="0"/>
              </a:ext>
            </a:extLst>
          </a:blip>
          <a:stretch>
            <a:fillRect/>
          </a:stretch>
        </p:blipFill>
        <p:spPr>
          <a:xfrm>
            <a:off x="2118593" y="3169994"/>
            <a:ext cx="3161329" cy="2360029"/>
          </a:xfrm>
          <a:prstGeom prst="rect">
            <a:avLst/>
          </a:prstGeom>
        </p:spPr>
      </p:pic>
      <p:pic>
        <p:nvPicPr>
          <p:cNvPr id="17" name="图片 16"/>
          <p:cNvPicPr/>
          <p:nvPr/>
        </p:nvPicPr>
        <p:blipFill>
          <a:blip r:embed="rId4" cstate="print">
            <a:extLst>
              <a:ext uri="{28A0092B-C50C-407E-A947-70E740481C1C}">
                <a14:useLocalDpi xmlns:a14="http://schemas.microsoft.com/office/drawing/2010/main" val="0"/>
              </a:ext>
            </a:extLst>
          </a:blip>
          <a:stretch>
            <a:fillRect/>
          </a:stretch>
        </p:blipFill>
        <p:spPr>
          <a:xfrm>
            <a:off x="7805235" y="3169993"/>
            <a:ext cx="3146520" cy="23600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a:t>自动激活能量机关</a:t>
            </a:r>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a:t>项目一</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、如何进行舵机编址</a:t>
            </a:r>
            <a:endParaRPr kumimoji="1" lang="zh-CN" altLang="en-US" b="1" dirty="0"/>
          </a:p>
        </p:txBody>
      </p:sp>
      <p:sp>
        <p:nvSpPr>
          <p:cNvPr id="15" name="文本框 14"/>
          <p:cNvSpPr txBox="1"/>
          <p:nvPr/>
        </p:nvSpPr>
        <p:spPr>
          <a:xfrm>
            <a:off x="1117173" y="2217998"/>
            <a:ext cx="4826341" cy="1615827"/>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6</a:t>
            </a:r>
            <a:r>
              <a:rPr lang="zh-CN" altLang="zh-CN" b="1" dirty="0"/>
              <a:t>）完成编址后，我们点击对应的</a:t>
            </a:r>
            <a:r>
              <a:rPr lang="en-US" altLang="zh-CN" b="1" dirty="0"/>
              <a:t>ID</a:t>
            </a:r>
            <a:r>
              <a:rPr lang="zh-CN" altLang="zh-CN" b="1" dirty="0"/>
              <a:t>图标，对应的舵机上指示灯会进行“闪烁</a:t>
            </a:r>
            <a:r>
              <a:rPr lang="en-US" altLang="zh-CN" b="1" dirty="0"/>
              <a:t>”,</a:t>
            </a:r>
            <a:r>
              <a:rPr lang="zh-CN" altLang="zh-CN" b="1" dirty="0"/>
              <a:t>此时需要记住对应</a:t>
            </a:r>
            <a:r>
              <a:rPr lang="en-US" altLang="zh-CN" b="1" dirty="0"/>
              <a:t>ID</a:t>
            </a:r>
            <a:r>
              <a:rPr lang="zh-CN" altLang="zh-CN" b="1" dirty="0"/>
              <a:t>的舵机。</a:t>
            </a:r>
          </a:p>
          <a:p>
            <a:endParaRPr lang="zh-CN" altLang="zh-CN" b="1" dirty="0"/>
          </a:p>
        </p:txBody>
      </p:sp>
      <p:sp>
        <p:nvSpPr>
          <p:cNvPr id="12" name="文本框 11"/>
          <p:cNvSpPr txBox="1"/>
          <p:nvPr/>
        </p:nvSpPr>
        <p:spPr>
          <a:xfrm>
            <a:off x="7132474" y="2217998"/>
            <a:ext cx="4826341" cy="458908"/>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7</a:t>
            </a:r>
            <a:r>
              <a:rPr lang="zh-CN" altLang="zh-CN" b="1" dirty="0"/>
              <a:t>）点击“完成“即完成编址。</a:t>
            </a:r>
            <a:endParaRPr lang="zh-CN" altLang="zh-CN" dirty="0"/>
          </a:p>
        </p:txBody>
      </p:sp>
      <p:pic>
        <p:nvPicPr>
          <p:cNvPr id="13" name="图片 12"/>
          <p:cNvPicPr/>
          <p:nvPr/>
        </p:nvPicPr>
        <p:blipFill>
          <a:blip r:embed="rId3" cstate="print">
            <a:extLst>
              <a:ext uri="{28A0092B-C50C-407E-A947-70E740481C1C}">
                <a14:useLocalDpi xmlns:a14="http://schemas.microsoft.com/office/drawing/2010/main" val="0"/>
              </a:ext>
            </a:extLst>
          </a:blip>
          <a:stretch>
            <a:fillRect/>
          </a:stretch>
        </p:blipFill>
        <p:spPr>
          <a:xfrm>
            <a:off x="1887190" y="3701313"/>
            <a:ext cx="3264914" cy="2453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机械臂接入方法引导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、如何进行机械臂接入</a:t>
            </a:r>
            <a:endParaRPr kumimoji="1" lang="zh-CN" altLang="en-US" b="1" dirty="0"/>
          </a:p>
        </p:txBody>
      </p:sp>
      <p:sp>
        <p:nvSpPr>
          <p:cNvPr id="15" name="文本框 14"/>
          <p:cNvSpPr txBox="1"/>
          <p:nvPr/>
        </p:nvSpPr>
        <p:spPr>
          <a:xfrm>
            <a:off x="1117173" y="2217998"/>
            <a:ext cx="4826341" cy="874407"/>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1</a:t>
            </a:r>
            <a:r>
              <a:rPr lang="zh-CN" altLang="zh-CN" b="1" dirty="0"/>
              <a:t>）点击右上角螺丝图标进入“设置”，然后选择“机械臂接入</a:t>
            </a:r>
            <a:r>
              <a:rPr lang="en-US" altLang="zh-CN" b="1" dirty="0"/>
              <a:t>”</a:t>
            </a:r>
            <a:endParaRPr lang="zh-CN" altLang="zh-CN" dirty="0"/>
          </a:p>
        </p:txBody>
      </p:sp>
      <p:sp>
        <p:nvSpPr>
          <p:cNvPr id="12" name="文本框 11"/>
          <p:cNvSpPr txBox="1"/>
          <p:nvPr/>
        </p:nvSpPr>
        <p:spPr>
          <a:xfrm>
            <a:off x="6965325" y="2217998"/>
            <a:ext cx="4826341" cy="1289905"/>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2</a:t>
            </a:r>
            <a:r>
              <a:rPr lang="zh-CN" altLang="zh-CN" b="1" dirty="0"/>
              <a:t>）这时，按照图上位置标注的舵机，选择指定</a:t>
            </a:r>
            <a:r>
              <a:rPr lang="en-US" altLang="zh-CN" b="1" dirty="0"/>
              <a:t>ID</a:t>
            </a:r>
            <a:r>
              <a:rPr lang="zh-CN" altLang="zh-CN" b="1" dirty="0"/>
              <a:t>。</a:t>
            </a:r>
            <a:r>
              <a:rPr lang="zh-CN" altLang="zh-CN" dirty="0"/>
              <a:t>注意：如果选择错误，会导致机械臂不可还原的损坏</a:t>
            </a:r>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1897886" y="3561809"/>
            <a:ext cx="3264914" cy="2453681"/>
          </a:xfrm>
          <a:prstGeom prst="rect">
            <a:avLst/>
          </a:prstGeom>
        </p:spPr>
      </p:pic>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7746038" y="3561809"/>
            <a:ext cx="3264914" cy="2453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机械臂接入方法引导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、如何进行机械臂接入</a:t>
            </a:r>
            <a:endParaRPr kumimoji="1" lang="zh-CN" altLang="en-US" b="1" dirty="0"/>
          </a:p>
        </p:txBody>
      </p:sp>
      <p:sp>
        <p:nvSpPr>
          <p:cNvPr id="15" name="文本框 14"/>
          <p:cNvSpPr txBox="1"/>
          <p:nvPr/>
        </p:nvSpPr>
        <p:spPr>
          <a:xfrm>
            <a:off x="1117173" y="2217998"/>
            <a:ext cx="4826341" cy="923330"/>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3</a:t>
            </a:r>
            <a:r>
              <a:rPr lang="zh-CN" altLang="zh-CN" b="1" dirty="0"/>
              <a:t>）完成机械臂接入后，我们还需要进行机械臂校准</a:t>
            </a:r>
            <a:endParaRPr lang="zh-CN" altLang="zh-CN" dirty="0"/>
          </a:p>
        </p:txBody>
      </p:sp>
      <p:pic>
        <p:nvPicPr>
          <p:cNvPr id="16" name="图片 15"/>
          <p:cNvPicPr/>
          <p:nvPr/>
        </p:nvPicPr>
        <p:blipFill>
          <a:blip r:embed="rId3" cstate="print">
            <a:extLst>
              <a:ext uri="{28A0092B-C50C-407E-A947-70E740481C1C}">
                <a14:useLocalDpi xmlns:a14="http://schemas.microsoft.com/office/drawing/2010/main" val="0"/>
              </a:ext>
            </a:extLst>
          </a:blip>
          <a:stretch>
            <a:fillRect/>
          </a:stretch>
        </p:blipFill>
        <p:spPr>
          <a:xfrm>
            <a:off x="1894652" y="3561809"/>
            <a:ext cx="3271382" cy="24536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机械臂校准方法引导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、如何进行机械臂校准</a:t>
            </a:r>
            <a:endParaRPr kumimoji="1" lang="zh-CN" altLang="en-US" b="1" dirty="0"/>
          </a:p>
        </p:txBody>
      </p:sp>
      <p:sp>
        <p:nvSpPr>
          <p:cNvPr id="15" name="文本框 14"/>
          <p:cNvSpPr txBox="1"/>
          <p:nvPr/>
        </p:nvSpPr>
        <p:spPr>
          <a:xfrm>
            <a:off x="1117173" y="2217998"/>
            <a:ext cx="4826341" cy="874407"/>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1</a:t>
            </a:r>
            <a:r>
              <a:rPr lang="zh-CN" altLang="zh-CN" b="1" dirty="0"/>
              <a:t>）按照图式将机械臂搬动到指定位置，然后点击确认校准。</a:t>
            </a:r>
            <a:endParaRPr lang="zh-CN" altLang="zh-CN" dirty="0"/>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1897023" y="3375381"/>
            <a:ext cx="3363144" cy="2522506"/>
          </a:xfrm>
          <a:prstGeom prst="rect">
            <a:avLst/>
          </a:prstGeom>
        </p:spPr>
      </p:pic>
      <p:sp>
        <p:nvSpPr>
          <p:cNvPr id="10" name="文本框 9"/>
          <p:cNvSpPr txBox="1"/>
          <p:nvPr/>
        </p:nvSpPr>
        <p:spPr>
          <a:xfrm>
            <a:off x="6366810" y="3783932"/>
            <a:ext cx="4826341" cy="1754326"/>
          </a:xfrm>
          <a:prstGeom prst="rect">
            <a:avLst/>
          </a:prstGeom>
          <a:noFill/>
        </p:spPr>
        <p:txBody>
          <a:bodyPr wrap="square" rtlCol="0">
            <a:spAutoFit/>
          </a:bodyPr>
          <a:lstStyle/>
          <a:p>
            <a:pPr>
              <a:lnSpc>
                <a:spcPct val="150000"/>
              </a:lnSpc>
            </a:pPr>
            <a:r>
              <a:rPr lang="zh-CN" altLang="en-US" dirty="0"/>
              <a:t>①</a:t>
            </a:r>
            <a:r>
              <a:rPr lang="zh-CN" altLang="zh-CN" dirty="0"/>
              <a:t>将机器人前侧装甲板暂时取下，防止校准错误，产生机械干涉</a:t>
            </a:r>
            <a:r>
              <a:rPr lang="zh-CN" altLang="en-US" dirty="0"/>
              <a:t>。</a:t>
            </a:r>
            <a:endParaRPr lang="en-US" altLang="zh-CN" dirty="0"/>
          </a:p>
          <a:p>
            <a:pPr>
              <a:lnSpc>
                <a:spcPct val="150000"/>
              </a:lnSpc>
            </a:pPr>
            <a:r>
              <a:rPr lang="zh-CN" altLang="en-US" dirty="0"/>
              <a:t>②机械臂校准直接决定机械臂控制的精度，所以此步操作非常重要。</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993392" cy="773628"/>
            <a:chOff x="1303083" y="1064827"/>
            <a:chExt cx="499339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156907" cy="523220"/>
            </a:xfrm>
            <a:prstGeom prst="rect">
              <a:avLst/>
            </a:prstGeom>
          </p:spPr>
          <p:txBody>
            <a:bodyPr wrap="none">
              <a:spAutoFit/>
            </a:bodyPr>
            <a:lstStyle/>
            <a:p>
              <a:pPr defTabSz="608965"/>
              <a:r>
                <a:rPr lang="en-US" altLang="zh-CN" sz="2800" b="1" dirty="0">
                  <a:solidFill>
                    <a:schemeClr val="accent1"/>
                  </a:solidFill>
                  <a:ea typeface="微软雅黑" charset="0"/>
                </a:rPr>
                <a:t>APP</a:t>
              </a:r>
              <a:r>
                <a:rPr lang="zh-CN" altLang="en-US" sz="2800" b="1" dirty="0">
                  <a:solidFill>
                    <a:schemeClr val="accent1"/>
                  </a:solidFill>
                  <a:ea typeface="微软雅黑" charset="0"/>
                </a:rPr>
                <a:t>端控制机械臂的方法</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、如何进行机械臂的操控</a:t>
            </a:r>
            <a:endParaRPr kumimoji="1" lang="zh-CN" altLang="en-US" b="1" dirty="0"/>
          </a:p>
        </p:txBody>
      </p:sp>
      <p:sp>
        <p:nvSpPr>
          <p:cNvPr id="15" name="文本框 14"/>
          <p:cNvSpPr txBox="1"/>
          <p:nvPr/>
        </p:nvSpPr>
        <p:spPr>
          <a:xfrm>
            <a:off x="1117173" y="2217998"/>
            <a:ext cx="4826341" cy="3367397"/>
          </a:xfrm>
          <a:prstGeom prst="rect">
            <a:avLst/>
          </a:prstGeom>
          <a:noFill/>
        </p:spPr>
        <p:txBody>
          <a:bodyPr wrap="square" rtlCol="0">
            <a:spAutoFit/>
          </a:bodyPr>
          <a:lstStyle/>
          <a:p>
            <a:pPr>
              <a:lnSpc>
                <a:spcPct val="150000"/>
              </a:lnSpc>
            </a:pPr>
            <a:r>
              <a:rPr lang="zh-CN" altLang="en-US" b="1" dirty="0"/>
              <a:t>●</a:t>
            </a:r>
            <a:r>
              <a:rPr lang="zh-CN" altLang="zh-CN" dirty="0"/>
              <a:t>进入</a:t>
            </a:r>
            <a:r>
              <a:rPr lang="en-US" altLang="zh-CN" dirty="0"/>
              <a:t>FPV</a:t>
            </a:r>
            <a:r>
              <a:rPr lang="zh-CN" altLang="zh-CN" dirty="0"/>
              <a:t>第一视角后，点击右上角机械臂图标，会出现</a:t>
            </a:r>
            <a:r>
              <a:rPr lang="en-US" altLang="zh-CN" dirty="0"/>
              <a:t>3</a:t>
            </a:r>
            <a:r>
              <a:rPr lang="zh-CN" altLang="zh-CN" dirty="0"/>
              <a:t>个滑条。</a:t>
            </a:r>
            <a:endParaRPr lang="en-US" altLang="zh-CN" dirty="0"/>
          </a:p>
          <a:p>
            <a:pPr>
              <a:lnSpc>
                <a:spcPct val="150000"/>
              </a:lnSpc>
            </a:pPr>
            <a:r>
              <a:rPr lang="zh-CN" altLang="en-US" b="1" dirty="0"/>
              <a:t>●</a:t>
            </a:r>
            <a:r>
              <a:rPr lang="zh-CN" altLang="zh-CN" dirty="0"/>
              <a:t>最左侧滑条负责控制机械臂前后方向的运动，向上滑动为向前运动</a:t>
            </a:r>
            <a:r>
              <a:rPr lang="en-US" altLang="zh-CN" dirty="0"/>
              <a:t>/</a:t>
            </a:r>
            <a:r>
              <a:rPr lang="zh-CN" altLang="zh-CN" dirty="0"/>
              <a:t>向下滑为向后运动。</a:t>
            </a:r>
          </a:p>
          <a:p>
            <a:pPr>
              <a:lnSpc>
                <a:spcPct val="150000"/>
              </a:lnSpc>
            </a:pPr>
            <a:r>
              <a:rPr lang="zh-CN" altLang="en-US" b="1" dirty="0"/>
              <a:t>●</a:t>
            </a:r>
            <a:r>
              <a:rPr lang="zh-CN" altLang="zh-CN" dirty="0"/>
              <a:t>最右侧滑条负责控制机械臂左右方向的运动，向上滑动为向上运动</a:t>
            </a:r>
            <a:r>
              <a:rPr lang="en-US" altLang="zh-CN" dirty="0"/>
              <a:t>/</a:t>
            </a:r>
            <a:r>
              <a:rPr lang="zh-CN" altLang="zh-CN" dirty="0"/>
              <a:t>向下滑为向后运动。</a:t>
            </a:r>
          </a:p>
          <a:p>
            <a:pPr>
              <a:lnSpc>
                <a:spcPct val="150000"/>
              </a:lnSpc>
            </a:pPr>
            <a:r>
              <a:rPr lang="zh-CN" altLang="en-US" b="1" dirty="0"/>
              <a:t>●</a:t>
            </a:r>
            <a:r>
              <a:rPr lang="zh-CN" altLang="zh-CN" dirty="0"/>
              <a:t>右下侧滑条负责控制机械爪开合，向右滑动为打开机械爪</a:t>
            </a:r>
            <a:r>
              <a:rPr lang="en-US" altLang="zh-CN" dirty="0"/>
              <a:t>/</a:t>
            </a:r>
            <a:r>
              <a:rPr lang="zh-CN" altLang="zh-CN" dirty="0"/>
              <a:t>向左滑为闭合机械臂。</a:t>
            </a:r>
          </a:p>
        </p:txBody>
      </p:sp>
      <p:pic>
        <p:nvPicPr>
          <p:cNvPr id="12" name="图片 11"/>
          <p:cNvPicPr/>
          <p:nvPr/>
        </p:nvPicPr>
        <p:blipFill>
          <a:blip r:embed="rId3" cstate="print">
            <a:extLst>
              <a:ext uri="{28A0092B-C50C-407E-A947-70E740481C1C}">
                <a14:useLocalDpi xmlns:a14="http://schemas.microsoft.com/office/drawing/2010/main" val="0"/>
              </a:ext>
            </a:extLst>
          </a:blip>
          <a:stretch>
            <a:fillRect/>
          </a:stretch>
        </p:blipFill>
        <p:spPr>
          <a:xfrm>
            <a:off x="7255602" y="2551686"/>
            <a:ext cx="3599815" cy="2700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a:t>兼容扩展功能</a:t>
            </a:r>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a:t>项目四</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a:t>项目四</a:t>
            </a:r>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a:t>目录：</a:t>
            </a:r>
            <a:endParaRPr kumimoji="1" lang="en-US" altLang="zh-CN" sz="2800" b="1" dirty="0"/>
          </a:p>
          <a:p>
            <a:pPr marL="457200" indent="-457200" algn="l">
              <a:buFontTx/>
              <a:buChar char="-"/>
            </a:pPr>
            <a:r>
              <a:rPr kumimoji="1" lang="en-US" altLang="zh-CN" sz="2000" dirty="0"/>
              <a:t>1</a:t>
            </a:r>
            <a:r>
              <a:rPr kumimoji="1" lang="zh-CN" altLang="en-US" sz="2000" dirty="0"/>
              <a:t>、</a:t>
            </a:r>
            <a:r>
              <a:rPr lang="zh-CN" altLang="zh-CN" sz="2000" dirty="0"/>
              <a:t>与其他设备兼容项目</a:t>
            </a:r>
            <a:endParaRPr lang="en-US" altLang="zh-CN" sz="2000" dirty="0"/>
          </a:p>
          <a:p>
            <a:pPr marL="457200" indent="-457200" algn="l">
              <a:buFontTx/>
              <a:buChar char="-"/>
            </a:pPr>
            <a:r>
              <a:rPr kumimoji="1" lang="en-US" altLang="zh-CN" sz="2000" dirty="0"/>
              <a:t>2</a:t>
            </a:r>
            <a:r>
              <a:rPr kumimoji="1" lang="zh-CN" altLang="en-US" sz="2000" dirty="0"/>
              <a:t>、</a:t>
            </a:r>
            <a:r>
              <a:rPr lang="en-US" altLang="zh-CN" sz="2000" dirty="0" err="1"/>
              <a:t>RoboMaster</a:t>
            </a:r>
            <a:r>
              <a:rPr lang="en-US" altLang="zh-CN" sz="2000" dirty="0"/>
              <a:t> EP</a:t>
            </a:r>
            <a:r>
              <a:rPr lang="zh-CN" altLang="zh-CN" sz="2000" dirty="0"/>
              <a:t>如何扩展功能</a:t>
            </a:r>
            <a:endParaRPr kumimoji="1" lang="en-US" altLang="zh-CN" sz="2000" dirty="0"/>
          </a:p>
          <a:p>
            <a:pPr marL="457200" indent="-457200" algn="l">
              <a:buFontTx/>
              <a:buChar char="-"/>
            </a:pPr>
            <a:r>
              <a:rPr kumimoji="1" lang="en-US" altLang="zh-CN" sz="2000" dirty="0"/>
              <a:t>3</a:t>
            </a:r>
            <a:r>
              <a:rPr kumimoji="1" lang="zh-CN" altLang="en-US" sz="2000" dirty="0"/>
              <a:t>、规则</a:t>
            </a:r>
            <a:r>
              <a:rPr kumimoji="1" lang="en-US" altLang="zh-CN" sz="2000" dirty="0"/>
              <a:t>/</a:t>
            </a:r>
            <a:r>
              <a:rPr kumimoji="1" lang="zh-CN" altLang="en-US" sz="2000" dirty="0"/>
              <a:t>实现难点</a:t>
            </a:r>
            <a:endParaRPr kumimoji="1" lang="en-US" altLang="zh-CN" sz="2000" dirty="0"/>
          </a:p>
          <a:p>
            <a:pPr marL="457200" indent="-457200" algn="l">
              <a:buFontTx/>
              <a:buChar char="-"/>
            </a:pPr>
            <a:r>
              <a:rPr kumimoji="1" lang="en-US" altLang="zh-CN" sz="2000" dirty="0"/>
              <a:t>4</a:t>
            </a:r>
            <a:r>
              <a:rPr kumimoji="1" lang="zh-CN" altLang="en-US" sz="2000" dirty="0"/>
              <a:t>、串口通信</a:t>
            </a:r>
            <a:endParaRPr kumimoji="1" lang="en-US" altLang="zh-CN" sz="2000" dirty="0"/>
          </a:p>
          <a:p>
            <a:pPr marL="457200" indent="-457200" algn="l">
              <a:buFontTx/>
              <a:buChar char="-"/>
            </a:pPr>
            <a:r>
              <a:rPr kumimoji="1" lang="en-US" altLang="zh-CN" sz="2000" dirty="0"/>
              <a:t>5</a:t>
            </a:r>
            <a:r>
              <a:rPr kumimoji="1" lang="zh-CN" altLang="en-US" sz="2000" dirty="0"/>
              <a:t>、如何使用串口通信模块与串口调试助手</a:t>
            </a:r>
            <a:endParaRPr kumimoji="1" lang="en-US" altLang="zh-CN" sz="2000" dirty="0"/>
          </a:p>
          <a:p>
            <a:pPr marL="457200" indent="-457200" algn="l">
              <a:buFontTx/>
              <a:buChar char="-"/>
            </a:pPr>
            <a:r>
              <a:rPr kumimoji="1" lang="en-US" altLang="zh-CN" sz="2000" dirty="0"/>
              <a:t>6</a:t>
            </a:r>
            <a:r>
              <a:rPr kumimoji="1" lang="zh-CN" altLang="en-US" sz="2000" dirty="0"/>
              <a:t>、编写程序，使机器人发送</a:t>
            </a:r>
            <a:r>
              <a:rPr kumimoji="1" lang="en-US" altLang="zh-CN" sz="2000" dirty="0"/>
              <a:t>hello</a:t>
            </a:r>
            <a:r>
              <a:rPr kumimoji="1" lang="zh-CN" altLang="en-US" sz="2000" dirty="0"/>
              <a:t>，</a:t>
            </a:r>
            <a:r>
              <a:rPr kumimoji="1" lang="en-US" altLang="zh-CN" sz="2000" dirty="0"/>
              <a:t>word</a:t>
            </a:r>
            <a:r>
              <a:rPr kumimoji="1" lang="zh-CN" altLang="en-US" sz="2000" dirty="0"/>
              <a:t>！</a:t>
            </a:r>
            <a:endParaRPr kumimoji="1" lang="en-US" altLang="zh-CN" sz="2000" dirty="0"/>
          </a:p>
          <a:p>
            <a:pPr marL="457200" indent="-457200" algn="l">
              <a:buFontTx/>
              <a:buChar char="-"/>
            </a:pPr>
            <a:r>
              <a:rPr kumimoji="1" lang="en-US" altLang="zh-CN" sz="2000" dirty="0"/>
              <a:t>7</a:t>
            </a:r>
            <a:r>
              <a:rPr kumimoji="1" lang="zh-CN" altLang="en-US" sz="2000" dirty="0"/>
              <a:t>、例程项目</a:t>
            </a:r>
            <a:endParaRPr kumimoji="1" lang="en-US" altLang="zh-CN" sz="2000" dirty="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可支持的其他设备</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、与其他项目兼容</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a:t>●</a:t>
            </a:r>
            <a:r>
              <a:rPr lang="zh-CN" altLang="zh-CN" dirty="0"/>
              <a:t>为了更好地拓展、提升</a:t>
            </a:r>
            <a:r>
              <a:rPr lang="en-US" altLang="zh-CN" dirty="0"/>
              <a:t>EP</a:t>
            </a:r>
            <a:r>
              <a:rPr lang="zh-CN" altLang="zh-CN" dirty="0"/>
              <a:t>套装机器人的性能，我们可以将 </a:t>
            </a:r>
            <a:r>
              <a:rPr lang="en-US" altLang="zh-CN" dirty="0"/>
              <a:t>DJI</a:t>
            </a:r>
            <a:r>
              <a:rPr lang="zh-CN" altLang="zh-CN" dirty="0"/>
              <a:t>妙算，或</a:t>
            </a:r>
            <a:r>
              <a:rPr lang="en-US" altLang="zh-CN" dirty="0" err="1"/>
              <a:t>Micro:bit</a:t>
            </a:r>
            <a:r>
              <a:rPr lang="zh-CN" altLang="zh-CN" dirty="0"/>
              <a:t>、</a:t>
            </a:r>
            <a:r>
              <a:rPr lang="en-US" altLang="zh-CN" dirty="0"/>
              <a:t>Arduino</a:t>
            </a:r>
            <a:r>
              <a:rPr lang="zh-CN" altLang="zh-CN" dirty="0"/>
              <a:t>、</a:t>
            </a:r>
            <a:r>
              <a:rPr lang="en-US" altLang="zh-CN" dirty="0"/>
              <a:t>STM32</a:t>
            </a:r>
            <a:r>
              <a:rPr lang="zh-CN" altLang="zh-CN" dirty="0"/>
              <a:t>、树莓派等第三方的平台或开发板连接到机器人上，增加机器人的运算能力，得以实现更强大的功能。 </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7281350" y="2643276"/>
            <a:ext cx="3529732" cy="22236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实现拓展功能的方法</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a:t>
            </a:r>
            <a:r>
              <a:rPr lang="en-US" altLang="zh-CN" dirty="0" err="1"/>
              <a:t>RoboMaster</a:t>
            </a:r>
            <a:r>
              <a:rPr lang="en-US" altLang="zh-CN" dirty="0"/>
              <a:t> EP</a:t>
            </a:r>
            <a:r>
              <a:rPr lang="zh-CN" altLang="zh-CN" dirty="0"/>
              <a:t>如何扩展功能</a:t>
            </a:r>
            <a:endParaRPr kumimoji="1" lang="en-US" altLang="zh-CN" dirty="0"/>
          </a:p>
        </p:txBody>
      </p:sp>
      <p:sp>
        <p:nvSpPr>
          <p:cNvPr id="15" name="文本框 14"/>
          <p:cNvSpPr txBox="1"/>
          <p:nvPr/>
        </p:nvSpPr>
        <p:spPr>
          <a:xfrm>
            <a:off x="1210500" y="3103792"/>
            <a:ext cx="4826341" cy="1289905"/>
          </a:xfrm>
          <a:prstGeom prst="rect">
            <a:avLst/>
          </a:prstGeom>
          <a:noFill/>
        </p:spPr>
        <p:txBody>
          <a:bodyPr wrap="square" rtlCol="0">
            <a:spAutoFit/>
          </a:bodyPr>
          <a:lstStyle/>
          <a:p>
            <a:pPr>
              <a:lnSpc>
                <a:spcPct val="150000"/>
              </a:lnSpc>
            </a:pPr>
            <a:r>
              <a:rPr lang="zh-CN" altLang="en-US" b="1" dirty="0"/>
              <a:t>●</a:t>
            </a:r>
            <a:r>
              <a:rPr lang="en-US" altLang="zh-CN" dirty="0" err="1"/>
              <a:t>RoboMaster</a:t>
            </a:r>
            <a:r>
              <a:rPr lang="en-US" altLang="zh-CN" dirty="0"/>
              <a:t> EP</a:t>
            </a:r>
            <a:r>
              <a:rPr lang="zh-CN" altLang="zh-CN" dirty="0"/>
              <a:t>扩展功能的方式比较简单，通过串口通信，将机器人自身的一些数据传输给开发板或者其他设备，进行功能的互补。</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538935" y="3103792"/>
            <a:ext cx="4348453" cy="1407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3</a:t>
            </a:r>
            <a:r>
              <a:rPr kumimoji="1" lang="zh-CN" altLang="en-US" dirty="0"/>
              <a:t>、规则</a:t>
            </a:r>
            <a:r>
              <a:rPr kumimoji="1" lang="en-US" altLang="zh-CN" dirty="0"/>
              <a:t>/</a:t>
            </a:r>
            <a:r>
              <a:rPr kumimoji="1" lang="zh-CN" altLang="en-US" dirty="0"/>
              <a:t>实现难点</a:t>
            </a:r>
            <a:endParaRPr kumimoji="1" lang="en-US" altLang="zh-CN" dirty="0"/>
          </a:p>
        </p:txBody>
      </p:sp>
      <p:graphicFrame>
        <p:nvGraphicFramePr>
          <p:cNvPr id="2" name="表格 1"/>
          <p:cNvGraphicFramePr>
            <a:graphicFrameLocks noGrp="1"/>
          </p:cNvGraphicFramePr>
          <p:nvPr/>
        </p:nvGraphicFramePr>
        <p:xfrm>
          <a:off x="2464191" y="2785151"/>
          <a:ext cx="7476222" cy="2696312"/>
        </p:xfrm>
        <a:graphic>
          <a:graphicData uri="http://schemas.openxmlformats.org/drawingml/2006/table">
            <a:tbl>
              <a:tblPr firstRow="1" bandRow="1">
                <a:tableStyleId>{5C22544A-7EE6-4342-B048-85BDC9FD1C3A}</a:tableStyleId>
              </a:tblPr>
              <a:tblGrid>
                <a:gridCol w="3566487">
                  <a:extLst>
                    <a:ext uri="{9D8B030D-6E8A-4147-A177-3AD203B41FA5}">
                      <a16:colId xmlns:a16="http://schemas.microsoft.com/office/drawing/2014/main" val="20000"/>
                    </a:ext>
                  </a:extLst>
                </a:gridCol>
                <a:gridCol w="3909735">
                  <a:extLst>
                    <a:ext uri="{9D8B030D-6E8A-4147-A177-3AD203B41FA5}">
                      <a16:colId xmlns:a16="http://schemas.microsoft.com/office/drawing/2014/main" val="20001"/>
                    </a:ext>
                  </a:extLst>
                </a:gridCol>
              </a:tblGrid>
              <a:tr h="467360">
                <a:tc>
                  <a:txBody>
                    <a:bodyPr/>
                    <a:lstStyle/>
                    <a:p>
                      <a:pPr marL="0" algn="ctr" defTabSz="913765" rtl="0" eaLnBrk="1" latinLnBrk="0" hangingPunct="1">
                        <a:lnSpc>
                          <a:spcPct val="150000"/>
                        </a:lnSpc>
                        <a:spcAft>
                          <a:spcPts val="0"/>
                        </a:spcAft>
                      </a:pPr>
                      <a:r>
                        <a:rPr lang="zh-CN" sz="1800" kern="1200" dirty="0">
                          <a:solidFill>
                            <a:schemeClr val="bg1"/>
                          </a:solidFill>
                          <a:effectLst/>
                          <a:latin typeface="+mn-lt"/>
                          <a:ea typeface="+mn-ea"/>
                          <a:cs typeface="+mn-cs"/>
                        </a:rPr>
                        <a:t>什么是串口通信</a:t>
                      </a:r>
                    </a:p>
                  </a:txBody>
                  <a:tcPr marL="68580" marR="68580" marT="0" marB="0"/>
                </a:tc>
                <a:tc>
                  <a:txBody>
                    <a:bodyPr/>
                    <a:lstStyle/>
                    <a:p>
                      <a:pPr marL="0" algn="ctr" defTabSz="913765" rtl="0" eaLnBrk="1" latinLnBrk="0" hangingPunct="1">
                        <a:lnSpc>
                          <a:spcPct val="150000"/>
                        </a:lnSpc>
                        <a:spcAft>
                          <a:spcPts val="0"/>
                        </a:spcAft>
                      </a:pPr>
                      <a:r>
                        <a:rPr lang="zh-CN" sz="1800" kern="1200" dirty="0">
                          <a:solidFill>
                            <a:schemeClr val="bg1"/>
                          </a:solidFill>
                          <a:effectLst/>
                          <a:latin typeface="+mn-lt"/>
                          <a:ea typeface="+mn-ea"/>
                          <a:cs typeface="+mn-cs"/>
                        </a:rPr>
                        <a:t>如何进行串口通信</a:t>
                      </a:r>
                    </a:p>
                  </a:txBody>
                  <a:tcPr marL="68580" marR="68580" marT="0" marB="0"/>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spcAft>
                          <a:spcPts val="0"/>
                        </a:spcAft>
                      </a:pPr>
                      <a:r>
                        <a:rPr lang="en-US" altLang="zh-CN" sz="1800" kern="1200" dirty="0">
                          <a:solidFill>
                            <a:schemeClr val="dk1"/>
                          </a:solidFill>
                          <a:effectLst/>
                          <a:latin typeface="+mn-lt"/>
                          <a:ea typeface="+mn-ea"/>
                          <a:cs typeface="+mn-cs"/>
                        </a:rPr>
                        <a:t>       </a:t>
                      </a:r>
                      <a:r>
                        <a:rPr lang="zh-CN" sz="1800" kern="1200" dirty="0">
                          <a:solidFill>
                            <a:schemeClr val="dk1"/>
                          </a:solidFill>
                          <a:effectLst/>
                          <a:latin typeface="+mn-lt"/>
                          <a:ea typeface="+mn-ea"/>
                          <a:cs typeface="+mn-cs"/>
                        </a:rPr>
                        <a:t>串口通信是最简单的通信方式，串口按位（</a:t>
                      </a:r>
                      <a:r>
                        <a:rPr lang="en-US" sz="1800" kern="1200" dirty="0">
                          <a:solidFill>
                            <a:schemeClr val="dk1"/>
                          </a:solidFill>
                          <a:effectLst/>
                          <a:latin typeface="+mn-lt"/>
                          <a:ea typeface="+mn-ea"/>
                          <a:cs typeface="+mn-cs"/>
                        </a:rPr>
                        <a:t>bit</a:t>
                      </a:r>
                      <a:r>
                        <a:rPr lang="zh-CN" sz="1800" kern="1200" dirty="0">
                          <a:solidFill>
                            <a:schemeClr val="dk1"/>
                          </a:solidFill>
                          <a:effectLst/>
                          <a:latin typeface="+mn-lt"/>
                          <a:ea typeface="+mn-ea"/>
                          <a:cs typeface="+mn-cs"/>
                        </a:rPr>
                        <a:t>）发送和接收</a:t>
                      </a:r>
                      <a:r>
                        <a:rPr lang="en-US" sz="1800" kern="1200" dirty="0">
                          <a:solidFill>
                            <a:schemeClr val="dk1"/>
                          </a:solidFill>
                          <a:effectLst/>
                          <a:latin typeface="+mn-lt"/>
                          <a:ea typeface="+mn-ea"/>
                          <a:cs typeface="+mn-cs"/>
                        </a:rPr>
                        <a:t>字节</a:t>
                      </a:r>
                      <a:r>
                        <a:rPr lang="zh-CN" sz="1800" kern="1200" dirty="0">
                          <a:solidFill>
                            <a:schemeClr val="dk1"/>
                          </a:solidFill>
                          <a:effectLst/>
                          <a:latin typeface="+mn-lt"/>
                          <a:ea typeface="+mn-ea"/>
                          <a:cs typeface="+mn-cs"/>
                        </a:rPr>
                        <a:t>。在一根线上发送，一根线上接收，实现起来也比较简单。</a:t>
                      </a:r>
                    </a:p>
                  </a:txBody>
                  <a:tcPr marL="68580" marR="68580" marT="0" marB="0"/>
                </a:tc>
                <a:tc>
                  <a:txBody>
                    <a:bodyPr/>
                    <a:lstStyle/>
                    <a:p>
                      <a:pPr marL="0" algn="l" defTabSz="913765" rtl="0" eaLnBrk="1" latinLnBrk="0" hangingPunct="1">
                        <a:lnSpc>
                          <a:spcPct val="150000"/>
                        </a:lnSpc>
                        <a:spcAft>
                          <a:spcPts val="0"/>
                        </a:spcAft>
                      </a:pPr>
                      <a:r>
                        <a:rPr lang="en-US" altLang="zh-CN" sz="1800" kern="1200" dirty="0">
                          <a:solidFill>
                            <a:schemeClr val="dk1"/>
                          </a:solidFill>
                          <a:effectLst/>
                          <a:latin typeface="+mn-lt"/>
                          <a:ea typeface="+mn-ea"/>
                          <a:cs typeface="+mn-cs"/>
                        </a:rPr>
                        <a:t>       </a:t>
                      </a:r>
                      <a:r>
                        <a:rPr lang="zh-CN" sz="1800" kern="1200" dirty="0">
                          <a:solidFill>
                            <a:schemeClr val="dk1"/>
                          </a:solidFill>
                          <a:effectLst/>
                          <a:latin typeface="+mn-lt"/>
                          <a:ea typeface="+mn-ea"/>
                          <a:cs typeface="+mn-cs"/>
                        </a:rPr>
                        <a:t>我们需要使用单片机（以</a:t>
                      </a:r>
                      <a:r>
                        <a:rPr lang="en-US" sz="1800" kern="1200" dirty="0" err="1">
                          <a:solidFill>
                            <a:schemeClr val="dk1"/>
                          </a:solidFill>
                          <a:effectLst/>
                          <a:latin typeface="+mn-lt"/>
                          <a:ea typeface="+mn-ea"/>
                          <a:cs typeface="+mn-cs"/>
                        </a:rPr>
                        <a:t>micro:bit</a:t>
                      </a:r>
                      <a:r>
                        <a:rPr lang="zh-CN" sz="1800" kern="1200" dirty="0">
                          <a:solidFill>
                            <a:schemeClr val="dk1"/>
                          </a:solidFill>
                          <a:effectLst/>
                          <a:latin typeface="+mn-lt"/>
                          <a:ea typeface="+mn-ea"/>
                          <a:cs typeface="+mn-cs"/>
                        </a:rPr>
                        <a:t>为例）、</a:t>
                      </a:r>
                      <a:r>
                        <a:rPr lang="en-US" sz="1800" kern="1200" dirty="0" err="1">
                          <a:solidFill>
                            <a:schemeClr val="dk1"/>
                          </a:solidFill>
                          <a:effectLst/>
                          <a:latin typeface="+mn-lt"/>
                          <a:ea typeface="+mn-ea"/>
                          <a:cs typeface="+mn-cs"/>
                        </a:rPr>
                        <a:t>RoboMaster</a:t>
                      </a:r>
                      <a:r>
                        <a:rPr lang="zh-CN" sz="1800" kern="1200" dirty="0">
                          <a:solidFill>
                            <a:schemeClr val="dk1"/>
                          </a:solidFill>
                          <a:effectLst/>
                          <a:latin typeface="+mn-lt"/>
                          <a:ea typeface="+mn-ea"/>
                          <a:cs typeface="+mn-cs"/>
                        </a:rPr>
                        <a:t>电脑客户端、</a:t>
                      </a:r>
                      <a:r>
                        <a:rPr lang="en-US" sz="1800" kern="1200" dirty="0">
                          <a:solidFill>
                            <a:schemeClr val="dk1"/>
                          </a:solidFill>
                          <a:effectLst/>
                          <a:latin typeface="+mn-lt"/>
                          <a:ea typeface="+mn-ea"/>
                          <a:cs typeface="+mn-cs"/>
                        </a:rPr>
                        <a:t>USB</a:t>
                      </a:r>
                      <a:r>
                        <a:rPr lang="zh-CN" sz="1800" kern="1200" dirty="0">
                          <a:solidFill>
                            <a:schemeClr val="dk1"/>
                          </a:solidFill>
                          <a:effectLst/>
                          <a:latin typeface="+mn-lt"/>
                          <a:ea typeface="+mn-ea"/>
                          <a:cs typeface="+mn-cs"/>
                        </a:rPr>
                        <a:t>转</a:t>
                      </a:r>
                      <a:r>
                        <a:rPr lang="en-US" sz="1800" kern="1200" dirty="0">
                          <a:solidFill>
                            <a:schemeClr val="dk1"/>
                          </a:solidFill>
                          <a:effectLst/>
                          <a:latin typeface="+mn-lt"/>
                          <a:ea typeface="+mn-ea"/>
                          <a:cs typeface="+mn-cs"/>
                        </a:rPr>
                        <a:t>TTL</a:t>
                      </a:r>
                      <a:r>
                        <a:rPr lang="zh-CN" sz="1800" kern="1200" dirty="0">
                          <a:solidFill>
                            <a:schemeClr val="dk1"/>
                          </a:solidFill>
                          <a:effectLst/>
                          <a:latin typeface="+mn-lt"/>
                          <a:ea typeface="+mn-ea"/>
                          <a:cs typeface="+mn-cs"/>
                        </a:rPr>
                        <a:t>模块、</a:t>
                      </a:r>
                      <a:r>
                        <a:rPr lang="en-US" sz="1800" kern="1200" dirty="0" err="1">
                          <a:solidFill>
                            <a:schemeClr val="dk1"/>
                          </a:solidFill>
                          <a:effectLst/>
                          <a:latin typeface="+mn-lt"/>
                          <a:ea typeface="+mn-ea"/>
                          <a:cs typeface="+mn-cs"/>
                        </a:rPr>
                        <a:t>RoboMaster</a:t>
                      </a:r>
                      <a:r>
                        <a:rPr lang="en-US" sz="1800" kern="1200" dirty="0">
                          <a:solidFill>
                            <a:schemeClr val="dk1"/>
                          </a:solidFill>
                          <a:effectLst/>
                          <a:latin typeface="+mn-lt"/>
                          <a:ea typeface="+mn-ea"/>
                          <a:cs typeface="+mn-cs"/>
                        </a:rPr>
                        <a:t> BP</a:t>
                      </a:r>
                      <a:r>
                        <a:rPr lang="zh-CN" sz="1800" kern="1200" dirty="0">
                          <a:solidFill>
                            <a:schemeClr val="dk1"/>
                          </a:solidFill>
                          <a:effectLst/>
                          <a:latin typeface="+mn-lt"/>
                          <a:ea typeface="+mn-ea"/>
                          <a:cs typeface="+mn-cs"/>
                        </a:rPr>
                        <a:t>机器人。通过编程实现串口通信。</a:t>
                      </a:r>
                    </a:p>
                  </a:txBody>
                  <a:tcPr marL="68580" marR="68580" marT="0" marB="0"/>
                </a:tc>
                <a:extLst>
                  <a:ext uri="{0D108BD9-81ED-4DB2-BD59-A6C34878D82A}">
                    <a16:rowId xmlns:a16="http://schemas.microsoft.com/office/drawing/2014/main" val="10001"/>
                  </a:ext>
                </a:extLst>
              </a:tr>
            </a:tbl>
          </a:graphicData>
        </a:graphic>
      </p:graphicFrame>
      <p:sp>
        <p:nvSpPr>
          <p:cNvPr id="16" name="矩形 15"/>
          <p:cNvSpPr/>
          <p:nvPr/>
        </p:nvSpPr>
        <p:spPr>
          <a:xfrm>
            <a:off x="5264721" y="2071003"/>
            <a:ext cx="1377300" cy="553998"/>
          </a:xfrm>
          <a:prstGeom prst="rect">
            <a:avLst/>
          </a:prstGeom>
        </p:spPr>
        <p:txBody>
          <a:bodyPr wrap="none">
            <a:spAutoFit/>
          </a:bodyPr>
          <a:lstStyle/>
          <a:p>
            <a:pPr>
              <a:lnSpc>
                <a:spcPct val="150000"/>
              </a:lnSpc>
            </a:pPr>
            <a:r>
              <a:rPr lang="zh-CN" altLang="en-US" sz="2000" b="1" dirty="0"/>
              <a:t>●实现难点</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a:t>项目一</a:t>
            </a:r>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a:t>目录：</a:t>
            </a:r>
            <a:endParaRPr kumimoji="1" lang="en-US" altLang="zh-CN" sz="2800" b="1" dirty="0"/>
          </a:p>
          <a:p>
            <a:pPr marL="457200" indent="-457200" algn="l">
              <a:buFontTx/>
              <a:buChar char="-"/>
            </a:pPr>
            <a:r>
              <a:rPr kumimoji="1" lang="en-US" altLang="zh-CN" sz="2000" dirty="0"/>
              <a:t>1</a:t>
            </a:r>
            <a:r>
              <a:rPr kumimoji="1" lang="zh-CN" altLang="en-US" sz="2000" dirty="0"/>
              <a:t>、激活规则</a:t>
            </a:r>
            <a:endParaRPr kumimoji="1" lang="en-US" altLang="zh-CN" sz="2000" dirty="0"/>
          </a:p>
          <a:p>
            <a:pPr marL="457200" indent="-457200" algn="l">
              <a:buFontTx/>
              <a:buChar char="-"/>
            </a:pPr>
            <a:r>
              <a:rPr kumimoji="1" lang="en-US" altLang="zh-CN" sz="2000" dirty="0"/>
              <a:t>2</a:t>
            </a:r>
            <a:r>
              <a:rPr kumimoji="1" lang="zh-CN" altLang="en-US" sz="2000" dirty="0"/>
              <a:t>、激活成功标识</a:t>
            </a:r>
            <a:endParaRPr kumimoji="1" lang="en-US" altLang="zh-CN" sz="2000" dirty="0"/>
          </a:p>
          <a:p>
            <a:pPr marL="457200" indent="-457200" algn="l">
              <a:buFontTx/>
              <a:buChar char="-"/>
            </a:pPr>
            <a:r>
              <a:rPr kumimoji="1" lang="en-US" altLang="zh-CN" sz="2000" dirty="0"/>
              <a:t>3</a:t>
            </a:r>
            <a:r>
              <a:rPr kumimoji="1" lang="zh-CN" altLang="en-US" sz="2000" dirty="0"/>
              <a:t>、规则</a:t>
            </a:r>
            <a:r>
              <a:rPr kumimoji="1" lang="en-US" altLang="zh-CN" sz="2000" dirty="0"/>
              <a:t>/</a:t>
            </a:r>
            <a:r>
              <a:rPr kumimoji="1" lang="zh-CN" altLang="en-US" sz="2000" dirty="0"/>
              <a:t>实现难点</a:t>
            </a:r>
            <a:endParaRPr kumimoji="1" lang="en-US" altLang="zh-CN" sz="2000" dirty="0"/>
          </a:p>
          <a:p>
            <a:pPr marL="457200" indent="-457200" algn="l">
              <a:buFontTx/>
              <a:buChar char="-"/>
            </a:pPr>
            <a:r>
              <a:rPr kumimoji="1" lang="en-US" altLang="zh-CN" sz="2000" dirty="0"/>
              <a:t>4</a:t>
            </a:r>
            <a:r>
              <a:rPr kumimoji="1" lang="zh-CN" altLang="en-US" sz="2000" dirty="0"/>
              <a:t>、编程模块自动瞄准</a:t>
            </a:r>
            <a:endParaRPr kumimoji="1" lang="en-US" altLang="zh-CN" sz="2000" dirty="0"/>
          </a:p>
          <a:p>
            <a:pPr marL="457200" indent="-457200" algn="l">
              <a:buFontTx/>
              <a:buChar char="-"/>
            </a:pPr>
            <a:r>
              <a:rPr kumimoji="1" lang="en-US" altLang="zh-CN" sz="2000" dirty="0"/>
              <a:t>5</a:t>
            </a:r>
            <a:r>
              <a:rPr kumimoji="1" lang="zh-CN" altLang="en-US" sz="2000" dirty="0"/>
              <a:t>、获取视觉标签信息</a:t>
            </a:r>
            <a:endParaRPr kumimoji="1" lang="en-US" altLang="zh-CN" sz="2000" dirty="0"/>
          </a:p>
          <a:p>
            <a:pPr marL="457200" indent="-457200" algn="l">
              <a:buFontTx/>
              <a:buChar char="-"/>
            </a:pPr>
            <a:r>
              <a:rPr kumimoji="1" lang="en-US" altLang="zh-CN" sz="2000" dirty="0"/>
              <a:t>6</a:t>
            </a:r>
            <a:r>
              <a:rPr kumimoji="1" lang="zh-CN" altLang="en-US" sz="2000" dirty="0"/>
              <a:t>、</a:t>
            </a:r>
            <a:r>
              <a:rPr kumimoji="1" lang="en-US" altLang="zh-CN" sz="2000" dirty="0"/>
              <a:t>PID</a:t>
            </a:r>
            <a:r>
              <a:rPr kumimoji="1" lang="zh-CN" altLang="en-US" sz="2000" dirty="0"/>
              <a:t>控制器实现瞄准</a:t>
            </a:r>
            <a:endParaRPr kumimoji="1" lang="en-US" altLang="zh-CN" sz="2000" dirty="0"/>
          </a:p>
          <a:p>
            <a:pPr marL="457200" indent="-457200" algn="l">
              <a:buFontTx/>
              <a:buChar char="-"/>
            </a:pPr>
            <a:r>
              <a:rPr kumimoji="1" lang="en-US" altLang="zh-CN" sz="2000" dirty="0"/>
              <a:t>7</a:t>
            </a:r>
            <a:r>
              <a:rPr kumimoji="1" lang="zh-CN" altLang="en-US" sz="2000" dirty="0"/>
              <a:t>、实现例程</a:t>
            </a:r>
            <a:endParaRPr kumimoji="1" lang="en-US" altLang="zh-CN" sz="2000" dirty="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串口通信相关功能</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、串口通信</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a:t>●什么是串口通信？</a:t>
            </a:r>
            <a:endParaRPr lang="en-US" altLang="zh-CN" b="1" dirty="0"/>
          </a:p>
          <a:p>
            <a:pPr>
              <a:lnSpc>
                <a:spcPct val="150000"/>
              </a:lnSpc>
            </a:pPr>
            <a:r>
              <a:rPr lang="en-US" altLang="zh-CN" b="1" dirty="0"/>
              <a:t>       </a:t>
            </a:r>
            <a:r>
              <a:rPr lang="zh-CN" altLang="zh-CN" dirty="0"/>
              <a:t>串口通信是一种通信协议，设备两端都满足这个协议，就可以进行通信。</a:t>
            </a:r>
            <a:endParaRPr lang="en-US" altLang="zh-CN" dirty="0"/>
          </a:p>
          <a:p>
            <a:pPr>
              <a:lnSpc>
                <a:spcPct val="150000"/>
              </a:lnSpc>
            </a:pPr>
            <a:r>
              <a:rPr lang="zh-CN" altLang="en-US" b="1" dirty="0"/>
              <a:t>●如何进行串口通信？</a:t>
            </a:r>
            <a:endParaRPr lang="en-US" altLang="zh-CN" b="1" dirty="0"/>
          </a:p>
          <a:p>
            <a:pPr>
              <a:lnSpc>
                <a:spcPct val="150000"/>
              </a:lnSpc>
            </a:pPr>
            <a:r>
              <a:rPr lang="en-US" altLang="zh-CN" b="1" dirty="0"/>
              <a:t>       </a:t>
            </a:r>
            <a:r>
              <a:rPr lang="zh-CN" altLang="en-US" dirty="0"/>
              <a:t>串口通信主要分为配置、发送、接受三大步。</a:t>
            </a:r>
            <a:endParaRPr lang="en-US" altLang="zh-CN" dirty="0"/>
          </a:p>
        </p:txBody>
      </p:sp>
      <p:sp>
        <p:nvSpPr>
          <p:cNvPr id="19" name="文本框 18"/>
          <p:cNvSpPr txBox="1"/>
          <p:nvPr/>
        </p:nvSpPr>
        <p:spPr>
          <a:xfrm>
            <a:off x="6672994" y="2270145"/>
            <a:ext cx="4826341" cy="3046988"/>
          </a:xfrm>
          <a:prstGeom prst="rect">
            <a:avLst/>
          </a:prstGeom>
          <a:noFill/>
        </p:spPr>
        <p:txBody>
          <a:bodyPr wrap="square" rtlCol="0">
            <a:spAutoFit/>
          </a:bodyPr>
          <a:lstStyle/>
          <a:p>
            <a:pPr>
              <a:lnSpc>
                <a:spcPct val="150000"/>
              </a:lnSpc>
            </a:pPr>
            <a:r>
              <a:rPr lang="zh-CN" altLang="zh-CN" sz="1600" b="1" dirty="0"/>
              <a:t>配置：</a:t>
            </a:r>
            <a:r>
              <a:rPr lang="zh-CN" altLang="zh-CN" sz="1600" dirty="0"/>
              <a:t>我们以同样是使用可视化编程的</a:t>
            </a:r>
            <a:r>
              <a:rPr lang="en-US" altLang="zh-CN" sz="1600" dirty="0" err="1"/>
              <a:t>micro:bit</a:t>
            </a:r>
            <a:r>
              <a:rPr lang="zh-CN" altLang="zh-CN" sz="1600" dirty="0"/>
              <a:t>为例，串口发送数据只需要进行编程，首先设置好串口的引脚，波特率等。</a:t>
            </a:r>
          </a:p>
          <a:p>
            <a:pPr>
              <a:lnSpc>
                <a:spcPct val="150000"/>
              </a:lnSpc>
            </a:pPr>
            <a:r>
              <a:rPr lang="zh-CN" altLang="zh-CN" sz="1600" b="1" dirty="0"/>
              <a:t>发送：</a:t>
            </a:r>
            <a:r>
              <a:rPr lang="zh-CN" altLang="zh-CN" sz="1600" dirty="0"/>
              <a:t>然后直接向串口写入一行字符，这样当运行时，就会将“</a:t>
            </a:r>
            <a:r>
              <a:rPr lang="en-US" altLang="zh-CN" sz="1600" dirty="0"/>
              <a:t>hello</a:t>
            </a:r>
            <a:r>
              <a:rPr lang="zh-CN" altLang="zh-CN" sz="1600" dirty="0"/>
              <a:t>，</a:t>
            </a:r>
            <a:r>
              <a:rPr lang="en-US" altLang="zh-CN" sz="1600" dirty="0" err="1"/>
              <a:t>wold</a:t>
            </a:r>
            <a:r>
              <a:rPr lang="zh-CN" altLang="zh-CN" sz="1600" dirty="0"/>
              <a:t>！”通过串口线上的</a:t>
            </a:r>
            <a:r>
              <a:rPr lang="en-US" altLang="zh-CN" sz="1600" dirty="0"/>
              <a:t>TX</a:t>
            </a:r>
            <a:r>
              <a:rPr lang="zh-CN" altLang="zh-CN" sz="1600" dirty="0"/>
              <a:t>引脚发送出去。</a:t>
            </a:r>
          </a:p>
          <a:p>
            <a:pPr>
              <a:lnSpc>
                <a:spcPct val="150000"/>
              </a:lnSpc>
            </a:pPr>
            <a:r>
              <a:rPr lang="zh-CN" altLang="zh-CN" sz="1600" b="1" dirty="0"/>
              <a:t>接收：</a:t>
            </a:r>
            <a:r>
              <a:rPr lang="zh-CN" altLang="zh-CN" sz="1600" dirty="0"/>
              <a:t>我们只需要将从串口接收的数据存储起来，然后再将其发送出来，确认我们接收到的数据。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串口通信相关功能</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、串口通信</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a:t>以</a:t>
            </a:r>
            <a:r>
              <a:rPr lang="en-US" altLang="zh-CN" b="1" dirty="0"/>
              <a:t>micro</a:t>
            </a:r>
            <a:r>
              <a:rPr lang="zh-CN" altLang="en-US" b="1" dirty="0"/>
              <a:t>：</a:t>
            </a:r>
            <a:r>
              <a:rPr lang="en-US" altLang="zh-CN" b="1" dirty="0"/>
              <a:t>bit</a:t>
            </a:r>
            <a:r>
              <a:rPr lang="zh-CN" altLang="en-US" b="1" dirty="0"/>
              <a:t>中的串口通信为例</a:t>
            </a:r>
            <a:endParaRPr lang="en-US" altLang="zh-CN" b="1" dirty="0"/>
          </a:p>
          <a:p>
            <a:pPr>
              <a:lnSpc>
                <a:spcPct val="150000"/>
              </a:lnSpc>
            </a:pPr>
            <a:r>
              <a:rPr lang="zh-CN" altLang="en-US" b="1" dirty="0"/>
              <a:t>●配置</a:t>
            </a:r>
            <a:endParaRPr lang="en-US" altLang="zh-CN" b="1" dirty="0"/>
          </a:p>
          <a:p>
            <a:pPr>
              <a:lnSpc>
                <a:spcPct val="150000"/>
              </a:lnSpc>
            </a:pPr>
            <a:endParaRPr lang="en-US" altLang="zh-CN" b="1" dirty="0"/>
          </a:p>
          <a:p>
            <a:pPr>
              <a:lnSpc>
                <a:spcPct val="150000"/>
              </a:lnSpc>
            </a:pPr>
            <a:r>
              <a:rPr lang="zh-CN" altLang="en-US" b="1" dirty="0"/>
              <a:t>●发送</a:t>
            </a:r>
            <a:endParaRPr lang="en-US" altLang="zh-CN" b="1" dirty="0"/>
          </a:p>
          <a:p>
            <a:pPr>
              <a:lnSpc>
                <a:spcPct val="150000"/>
              </a:lnSpc>
            </a:pPr>
            <a:endParaRPr lang="en-US" altLang="zh-CN" b="1" dirty="0"/>
          </a:p>
          <a:p>
            <a:pPr>
              <a:lnSpc>
                <a:spcPct val="150000"/>
              </a:lnSpc>
            </a:pPr>
            <a:r>
              <a:rPr lang="zh-CN" altLang="en-US" b="1" dirty="0"/>
              <a:t>●接收</a:t>
            </a:r>
            <a:endParaRPr lang="en-US" altLang="zh-CN" b="1" dirty="0"/>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7065041" y="2456957"/>
            <a:ext cx="3642288" cy="2501011"/>
          </a:xfrm>
          <a:prstGeom prst="rect">
            <a:avLst/>
          </a:prstGeom>
        </p:spPr>
      </p:pic>
      <p:cxnSp>
        <p:nvCxnSpPr>
          <p:cNvPr id="4" name="直接箭头连接符 3"/>
          <p:cNvCxnSpPr/>
          <p:nvPr/>
        </p:nvCxnSpPr>
        <p:spPr>
          <a:xfrm>
            <a:off x="2212258" y="2969342"/>
            <a:ext cx="4925961" cy="593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212258" y="3707462"/>
            <a:ext cx="4852783" cy="805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212258" y="2743200"/>
            <a:ext cx="6351639" cy="1877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a:t>●</a:t>
            </a:r>
            <a:r>
              <a:rPr lang="en-US" altLang="zh-CN" b="1" dirty="0"/>
              <a:t>(1)</a:t>
            </a:r>
            <a:r>
              <a:rPr lang="zh-CN" altLang="en-US" b="1" dirty="0"/>
              <a:t>安装</a:t>
            </a:r>
            <a:r>
              <a:rPr lang="en-US" altLang="zh-CN" b="1" dirty="0" err="1"/>
              <a:t>RoboMaster</a:t>
            </a:r>
            <a:r>
              <a:rPr lang="en-US" altLang="zh-CN" b="1" dirty="0"/>
              <a:t> EP</a:t>
            </a:r>
            <a:r>
              <a:rPr lang="zh-CN" altLang="en-US" b="1" dirty="0"/>
              <a:t>客户端</a:t>
            </a:r>
            <a:endParaRPr lang="en-US" altLang="zh-CN" b="1" dirty="0"/>
          </a:p>
          <a:p>
            <a:pPr>
              <a:lnSpc>
                <a:spcPct val="150000"/>
              </a:lnSpc>
            </a:pPr>
            <a:r>
              <a:rPr lang="en-US" altLang="zh-CN" dirty="0"/>
              <a:t>       </a:t>
            </a:r>
            <a:r>
              <a:rPr lang="zh-CN" altLang="zh-CN" dirty="0"/>
              <a:t>由于串口通信的功能目前只支持使用</a:t>
            </a:r>
            <a:r>
              <a:rPr lang="en-US" altLang="zh-CN" dirty="0"/>
              <a:t>Python</a:t>
            </a:r>
            <a:r>
              <a:rPr lang="zh-CN" altLang="zh-CN" dirty="0"/>
              <a:t>进行编程，所以我们需要安装</a:t>
            </a:r>
            <a:r>
              <a:rPr lang="en-US" altLang="zh-CN" dirty="0" err="1"/>
              <a:t>RoboMaster</a:t>
            </a:r>
            <a:r>
              <a:rPr lang="en-US" altLang="zh-CN" dirty="0"/>
              <a:t> EP</a:t>
            </a:r>
            <a:r>
              <a:rPr lang="zh-CN" altLang="zh-CN" dirty="0"/>
              <a:t>客户端，电脑同样连接了机器人无线后，就可以在客户端进行操作与控制，在客户端中使用</a:t>
            </a:r>
            <a:r>
              <a:rPr lang="en-US" altLang="zh-CN" dirty="0"/>
              <a:t>Python</a:t>
            </a:r>
            <a:r>
              <a:rPr lang="zh-CN" altLang="zh-CN" dirty="0"/>
              <a:t>编程更为便捷。</a:t>
            </a:r>
            <a:endParaRPr lang="en-US" altLang="zh-CN" dirty="0"/>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7953640" y="2412784"/>
            <a:ext cx="2124423" cy="1972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a:lnSpc>
                <a:spcPct val="150000"/>
              </a:lnSpc>
            </a:pPr>
            <a:r>
              <a:rPr lang="zh-CN" altLang="en-US" b="1" dirty="0"/>
              <a:t>●</a:t>
            </a:r>
            <a:r>
              <a:rPr lang="en-US" altLang="zh-CN" b="1" dirty="0"/>
              <a:t>(2)</a:t>
            </a:r>
            <a:r>
              <a:rPr lang="zh-CN" altLang="en-US" b="1" dirty="0"/>
              <a:t>准备</a:t>
            </a:r>
            <a:r>
              <a:rPr lang="en-US" altLang="zh-CN" b="1" dirty="0"/>
              <a:t>USB</a:t>
            </a:r>
            <a:r>
              <a:rPr lang="zh-CN" altLang="en-US" b="1" dirty="0"/>
              <a:t>转</a:t>
            </a:r>
            <a:r>
              <a:rPr lang="en-US" altLang="zh-CN" b="1" dirty="0"/>
              <a:t>TTL</a:t>
            </a:r>
            <a:r>
              <a:rPr lang="zh-CN" altLang="en-US" b="1" dirty="0"/>
              <a:t>模块与串口调试助手软件</a:t>
            </a:r>
            <a:endParaRPr lang="en-US" altLang="zh-CN" b="1" dirty="0"/>
          </a:p>
          <a:p>
            <a:pPr>
              <a:lnSpc>
                <a:spcPct val="150000"/>
              </a:lnSpc>
            </a:pPr>
            <a:r>
              <a:rPr lang="en-US" altLang="zh-CN" dirty="0"/>
              <a:t>       </a:t>
            </a:r>
            <a:r>
              <a:rPr lang="zh-CN" altLang="zh-CN" dirty="0"/>
              <a:t>我们还需要准备一些必要的东西，以便我们进行调试。准备一个</a:t>
            </a:r>
            <a:r>
              <a:rPr lang="en-US" altLang="zh-CN" dirty="0"/>
              <a:t>USB</a:t>
            </a:r>
            <a:r>
              <a:rPr lang="zh-CN" altLang="zh-CN" dirty="0"/>
              <a:t>转</a:t>
            </a:r>
            <a:r>
              <a:rPr lang="en-US" altLang="zh-CN" dirty="0"/>
              <a:t>TTL</a:t>
            </a:r>
            <a:r>
              <a:rPr lang="zh-CN" altLang="zh-CN" dirty="0"/>
              <a:t>的串口模块，安装</a:t>
            </a:r>
            <a:r>
              <a:rPr lang="en-US" altLang="zh-CN" dirty="0"/>
              <a:t>USB</a:t>
            </a:r>
            <a:r>
              <a:rPr lang="zh-CN" altLang="zh-CN" dirty="0"/>
              <a:t>转</a:t>
            </a:r>
            <a:r>
              <a:rPr lang="en-US" altLang="zh-CN" dirty="0"/>
              <a:t>TTL</a:t>
            </a:r>
            <a:r>
              <a:rPr lang="zh-CN" altLang="zh-CN" dirty="0"/>
              <a:t>串口模块的驱动。</a:t>
            </a:r>
            <a:endParaRPr lang="en-US" altLang="zh-CN"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2528621" y="4162209"/>
            <a:ext cx="2574321" cy="1982401"/>
          </a:xfrm>
          <a:prstGeom prst="rect">
            <a:avLst/>
          </a:prstGeom>
        </p:spPr>
      </p:pic>
      <p:sp>
        <p:nvSpPr>
          <p:cNvPr id="12" name="文本框 11"/>
          <p:cNvSpPr txBox="1"/>
          <p:nvPr/>
        </p:nvSpPr>
        <p:spPr>
          <a:xfrm>
            <a:off x="6564839" y="2270145"/>
            <a:ext cx="4826341" cy="1754326"/>
          </a:xfrm>
          <a:prstGeom prst="rect">
            <a:avLst/>
          </a:prstGeom>
          <a:noFill/>
        </p:spPr>
        <p:txBody>
          <a:bodyPr wrap="square" rtlCol="0">
            <a:spAutoFit/>
          </a:bodyPr>
          <a:lstStyle/>
          <a:p>
            <a:pPr>
              <a:lnSpc>
                <a:spcPct val="150000"/>
              </a:lnSpc>
            </a:pPr>
            <a:r>
              <a:rPr lang="zh-CN" altLang="en-US" b="1" dirty="0"/>
              <a:t>●</a:t>
            </a:r>
            <a:r>
              <a:rPr lang="en-US" altLang="zh-CN" b="1" dirty="0"/>
              <a:t>(3)</a:t>
            </a:r>
            <a:r>
              <a:rPr lang="zh-CN" altLang="zh-CN" b="1" dirty="0"/>
              <a:t>查看串口</a:t>
            </a:r>
            <a:r>
              <a:rPr lang="zh-CN" altLang="en-US" b="1" dirty="0"/>
              <a:t>的</a:t>
            </a:r>
            <a:r>
              <a:rPr lang="en-US" altLang="zh-CN" b="1" dirty="0"/>
              <a:t>COM</a:t>
            </a:r>
            <a:r>
              <a:rPr lang="zh-CN" altLang="zh-CN" b="1" dirty="0"/>
              <a:t>口</a:t>
            </a:r>
            <a:endParaRPr lang="en-US" altLang="zh-CN" b="1" dirty="0"/>
          </a:p>
          <a:p>
            <a:pPr>
              <a:lnSpc>
                <a:spcPct val="150000"/>
              </a:lnSpc>
            </a:pPr>
            <a:r>
              <a:rPr lang="en-US" altLang="zh-CN" dirty="0"/>
              <a:t>        </a:t>
            </a:r>
            <a:r>
              <a:rPr lang="zh-CN" altLang="zh-CN" dirty="0"/>
              <a:t>安装完驱动后我们将这个</a:t>
            </a:r>
            <a:r>
              <a:rPr lang="en-US" altLang="zh-CN" dirty="0"/>
              <a:t>USB</a:t>
            </a:r>
            <a:r>
              <a:rPr lang="zh-CN" altLang="zh-CN" dirty="0"/>
              <a:t>转</a:t>
            </a:r>
            <a:r>
              <a:rPr lang="en-US" altLang="zh-CN" dirty="0"/>
              <a:t>TTL</a:t>
            </a:r>
            <a:r>
              <a:rPr lang="zh-CN" altLang="zh-CN" dirty="0"/>
              <a:t>的串口插在电脑</a:t>
            </a:r>
            <a:r>
              <a:rPr lang="en-US" altLang="zh-CN" dirty="0"/>
              <a:t>USB</a:t>
            </a:r>
            <a:r>
              <a:rPr lang="zh-CN" altLang="zh-CN" dirty="0"/>
              <a:t>口上，打开电脑设备管理器，寻找</a:t>
            </a:r>
            <a:r>
              <a:rPr lang="en-US" altLang="zh-CN" dirty="0"/>
              <a:t>USB Serial Port </a:t>
            </a:r>
            <a:r>
              <a:rPr lang="zh-CN" altLang="zh-CN" dirty="0"/>
              <a:t>记下</a:t>
            </a:r>
            <a:r>
              <a:rPr lang="en-US" altLang="zh-CN" dirty="0"/>
              <a:t>COM</a:t>
            </a:r>
            <a:r>
              <a:rPr lang="zh-CN" altLang="zh-CN" dirty="0"/>
              <a:t>序号。</a:t>
            </a:r>
          </a:p>
        </p:txBody>
      </p:sp>
      <p:pic>
        <p:nvPicPr>
          <p:cNvPr id="13" name="图片 12"/>
          <p:cNvPicPr/>
          <p:nvPr/>
        </p:nvPicPr>
        <p:blipFill rotWithShape="1">
          <a:blip r:embed="rId4">
            <a:extLst>
              <a:ext uri="{28A0092B-C50C-407E-A947-70E740481C1C}">
                <a14:useLocalDpi xmlns:a14="http://schemas.microsoft.com/office/drawing/2010/main" val="0"/>
              </a:ext>
            </a:extLst>
          </a:blip>
          <a:srcRect l="554" t="577" r="38737" b="51016"/>
          <a:stretch>
            <a:fillRect/>
          </a:stretch>
        </p:blipFill>
        <p:spPr bwMode="auto">
          <a:xfrm>
            <a:off x="6874479" y="4162209"/>
            <a:ext cx="3242914" cy="1855133"/>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lvl="0">
              <a:lnSpc>
                <a:spcPct val="150000"/>
              </a:lnSpc>
            </a:pPr>
            <a:r>
              <a:rPr lang="zh-CN" altLang="en-US" b="1" dirty="0"/>
              <a:t>●</a:t>
            </a:r>
            <a:r>
              <a:rPr lang="en-US" altLang="zh-CN" b="1" dirty="0"/>
              <a:t>(4)</a:t>
            </a:r>
            <a:r>
              <a:rPr lang="zh-CN" altLang="zh-CN" b="1" dirty="0"/>
              <a:t>打开计算机设备管理器</a:t>
            </a:r>
            <a:r>
              <a:rPr lang="zh-CN" altLang="en-US" b="1" dirty="0"/>
              <a:t>，</a:t>
            </a:r>
            <a:r>
              <a:rPr lang="zh-CN" altLang="zh-CN" b="1" dirty="0"/>
              <a:t>点击端口。</a:t>
            </a:r>
            <a:endParaRPr lang="en-US" altLang="zh-CN" b="1" dirty="0"/>
          </a:p>
          <a:p>
            <a:pPr>
              <a:lnSpc>
                <a:spcPct val="150000"/>
              </a:lnSpc>
            </a:pPr>
            <a:r>
              <a:rPr lang="en-US" altLang="zh-CN" dirty="0"/>
              <a:t>       </a:t>
            </a:r>
            <a:r>
              <a:rPr lang="zh-CN" altLang="zh-CN" dirty="0"/>
              <a:t>在端口下出现了，串口设备</a:t>
            </a:r>
            <a:r>
              <a:rPr lang="en-US" altLang="zh-CN" dirty="0"/>
              <a:t>CP210x USB to UART Bridge</a:t>
            </a:r>
            <a:r>
              <a:rPr lang="zh-CN" altLang="zh-CN" dirty="0"/>
              <a:t>（</a:t>
            </a:r>
            <a:r>
              <a:rPr lang="en-US" altLang="zh-CN" dirty="0"/>
              <a:t>COM8</a:t>
            </a:r>
            <a:r>
              <a:rPr lang="zh-CN" altLang="zh-CN" dirty="0"/>
              <a:t>），证明</a:t>
            </a:r>
            <a:r>
              <a:rPr lang="en-US" altLang="zh-CN" dirty="0"/>
              <a:t>USB</a:t>
            </a:r>
            <a:r>
              <a:rPr lang="zh-CN" altLang="zh-CN" dirty="0"/>
              <a:t>转</a:t>
            </a:r>
            <a:r>
              <a:rPr lang="en-US" altLang="zh-CN" dirty="0"/>
              <a:t>TLL</a:t>
            </a:r>
            <a:r>
              <a:rPr lang="zh-CN" altLang="zh-CN" dirty="0"/>
              <a:t>串口模块驱动安装成功。</a:t>
            </a:r>
          </a:p>
        </p:txBody>
      </p:sp>
      <p:sp>
        <p:nvSpPr>
          <p:cNvPr id="12" name="文本框 11"/>
          <p:cNvSpPr txBox="1"/>
          <p:nvPr/>
        </p:nvSpPr>
        <p:spPr>
          <a:xfrm>
            <a:off x="6564839" y="2270145"/>
            <a:ext cx="4826341" cy="2169825"/>
          </a:xfrm>
          <a:prstGeom prst="rect">
            <a:avLst/>
          </a:prstGeom>
          <a:noFill/>
        </p:spPr>
        <p:txBody>
          <a:bodyPr wrap="square" rtlCol="0">
            <a:spAutoFit/>
          </a:bodyPr>
          <a:lstStyle/>
          <a:p>
            <a:pPr>
              <a:lnSpc>
                <a:spcPct val="150000"/>
              </a:lnSpc>
            </a:pPr>
            <a:r>
              <a:rPr lang="zh-CN" altLang="en-US" b="1" dirty="0"/>
              <a:t>●</a:t>
            </a:r>
            <a:r>
              <a:rPr lang="en-US" altLang="zh-CN" b="1" dirty="0"/>
              <a:t>(5)</a:t>
            </a:r>
            <a:r>
              <a:rPr lang="zh-CN" altLang="en-US" b="1" dirty="0"/>
              <a:t>测试</a:t>
            </a:r>
            <a:r>
              <a:rPr lang="en-US" altLang="zh-CN" b="1" dirty="0"/>
              <a:t>USB</a:t>
            </a:r>
            <a:r>
              <a:rPr lang="zh-CN" altLang="en-US" b="1" dirty="0"/>
              <a:t>转</a:t>
            </a:r>
            <a:r>
              <a:rPr lang="en-US" altLang="zh-CN" b="1" dirty="0"/>
              <a:t>TTL</a:t>
            </a:r>
            <a:r>
              <a:rPr lang="zh-CN" altLang="en-US" b="1" dirty="0"/>
              <a:t>模块</a:t>
            </a:r>
            <a:r>
              <a:rPr lang="en-US" altLang="zh-CN" dirty="0"/>
              <a:t>        </a:t>
            </a:r>
          </a:p>
          <a:p>
            <a:pPr>
              <a:lnSpc>
                <a:spcPct val="150000"/>
              </a:lnSpc>
            </a:pPr>
            <a:r>
              <a:rPr lang="en-US" altLang="zh-CN" dirty="0"/>
              <a:t>       </a:t>
            </a:r>
            <a:r>
              <a:rPr lang="zh-CN" altLang="zh-CN" dirty="0"/>
              <a:t>打开资料中的串口调试助手软件，使</a:t>
            </a:r>
            <a:r>
              <a:rPr lang="en-US" altLang="zh-CN" dirty="0"/>
              <a:t>USB</a:t>
            </a:r>
            <a:r>
              <a:rPr lang="zh-CN" altLang="zh-CN" dirty="0"/>
              <a:t>转</a:t>
            </a:r>
            <a:r>
              <a:rPr lang="en-US" altLang="zh-CN" dirty="0"/>
              <a:t>TTL</a:t>
            </a:r>
            <a:r>
              <a:rPr lang="zh-CN" altLang="zh-CN" dirty="0"/>
              <a:t>模块上的</a:t>
            </a:r>
            <a:r>
              <a:rPr lang="en-US" altLang="zh-CN" dirty="0"/>
              <a:t>RX</a:t>
            </a:r>
            <a:r>
              <a:rPr lang="zh-CN" altLang="zh-CN" dirty="0"/>
              <a:t>与</a:t>
            </a:r>
            <a:r>
              <a:rPr lang="en-US" altLang="zh-CN" dirty="0"/>
              <a:t>TX</a:t>
            </a:r>
            <a:r>
              <a:rPr lang="zh-CN" altLang="zh-CN" dirty="0"/>
              <a:t>使用杜邦线连接在一起，然后插在电脑</a:t>
            </a:r>
            <a:r>
              <a:rPr lang="en-US" altLang="zh-CN" dirty="0"/>
              <a:t>USB</a:t>
            </a:r>
            <a:r>
              <a:rPr lang="zh-CN" altLang="zh-CN" dirty="0"/>
              <a:t>口上（仍然插在刚才的</a:t>
            </a:r>
            <a:r>
              <a:rPr lang="en-US" altLang="zh-CN" dirty="0"/>
              <a:t>USB</a:t>
            </a:r>
            <a:r>
              <a:rPr lang="zh-CN" altLang="zh-CN" dirty="0"/>
              <a:t>口上）。</a:t>
            </a:r>
          </a:p>
        </p:txBody>
      </p:sp>
      <p:pic>
        <p:nvPicPr>
          <p:cNvPr id="13" name="图片 12"/>
          <p:cNvPicPr/>
          <p:nvPr/>
        </p:nvPicPr>
        <p:blipFill rotWithShape="1">
          <a:blip r:embed="rId3">
            <a:extLst>
              <a:ext uri="{28A0092B-C50C-407E-A947-70E740481C1C}">
                <a14:useLocalDpi xmlns:a14="http://schemas.microsoft.com/office/drawing/2010/main" val="0"/>
              </a:ext>
            </a:extLst>
          </a:blip>
          <a:srcRect l="554" t="577" r="38737" b="51016"/>
          <a:stretch>
            <a:fillRect/>
          </a:stretch>
        </p:blipFill>
        <p:spPr bwMode="auto">
          <a:xfrm>
            <a:off x="2086169" y="4162209"/>
            <a:ext cx="3242914" cy="1855133"/>
          </a:xfrm>
          <a:prstGeom prst="rect">
            <a:avLst/>
          </a:prstGeom>
          <a:ln>
            <a:noFill/>
          </a:ln>
        </p:spPr>
      </p:pic>
      <p:pic>
        <p:nvPicPr>
          <p:cNvPr id="14" name="图片 13"/>
          <p:cNvPicPr/>
          <p:nvPr/>
        </p:nvPicPr>
        <p:blipFill rotWithShape="1">
          <a:blip r:embed="rId4" cstate="print">
            <a:extLst>
              <a:ext uri="{28A0092B-C50C-407E-A947-70E740481C1C}">
                <a14:useLocalDpi xmlns:a14="http://schemas.microsoft.com/office/drawing/2010/main" val="0"/>
              </a:ext>
            </a:extLst>
          </a:blip>
          <a:srcRect l="2846" t="11668" r="4864" b="14265"/>
          <a:stretch>
            <a:fillRect/>
          </a:stretch>
        </p:blipFill>
        <p:spPr bwMode="auto">
          <a:xfrm>
            <a:off x="7542786" y="4162209"/>
            <a:ext cx="3320415" cy="1995805"/>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lvl="0">
              <a:lnSpc>
                <a:spcPct val="150000"/>
              </a:lnSpc>
            </a:pPr>
            <a:r>
              <a:rPr lang="zh-CN" altLang="en-US" b="1" dirty="0"/>
              <a:t>●</a:t>
            </a:r>
            <a:r>
              <a:rPr lang="en-US" altLang="zh-CN" b="1" dirty="0"/>
              <a:t>(6)</a:t>
            </a:r>
            <a:r>
              <a:rPr lang="zh-CN" altLang="zh-CN" b="1" dirty="0"/>
              <a:t> 打开串口调试助手，选择正确的</a:t>
            </a:r>
            <a:r>
              <a:rPr lang="en-US" altLang="zh-CN" b="1" dirty="0"/>
              <a:t>com</a:t>
            </a:r>
            <a:r>
              <a:rPr lang="zh-CN" altLang="zh-CN" b="1" dirty="0"/>
              <a:t>口</a:t>
            </a:r>
            <a:endParaRPr lang="en-US" altLang="zh-CN" b="1" dirty="0"/>
          </a:p>
          <a:p>
            <a:pPr>
              <a:lnSpc>
                <a:spcPct val="150000"/>
              </a:lnSpc>
            </a:pPr>
            <a:r>
              <a:rPr lang="en-US" altLang="zh-CN" dirty="0"/>
              <a:t>       </a:t>
            </a:r>
            <a:r>
              <a:rPr lang="zh-CN" altLang="zh-CN" dirty="0"/>
              <a:t>打开串口，在发送去输入我们需要发送的数据，这时我们的接收窗口内，就会出现我们刚才发送的数据。</a:t>
            </a:r>
          </a:p>
        </p:txBody>
      </p:sp>
      <p:pic>
        <p:nvPicPr>
          <p:cNvPr id="16" name="图片 15"/>
          <p:cNvPicPr/>
          <p:nvPr/>
        </p:nvPicPr>
        <p:blipFill>
          <a:blip r:embed="rId3">
            <a:extLst>
              <a:ext uri="{28A0092B-C50C-407E-A947-70E740481C1C}">
                <a14:useLocalDpi xmlns:a14="http://schemas.microsoft.com/office/drawing/2010/main" val="0"/>
              </a:ext>
            </a:extLst>
          </a:blip>
          <a:stretch>
            <a:fillRect/>
          </a:stretch>
        </p:blipFill>
        <p:spPr>
          <a:xfrm>
            <a:off x="7235937" y="2270146"/>
            <a:ext cx="3599815" cy="266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a:solidFill>
                    <a:schemeClr val="accent1"/>
                  </a:solidFill>
                  <a:ea typeface="微软雅黑" charset="0"/>
                </a:rPr>
                <a:t>，</a:t>
              </a:r>
              <a:r>
                <a:rPr lang="en-US" altLang="zh-CN" sz="2800" b="1" dirty="0">
                  <a:solidFill>
                    <a:schemeClr val="accent1"/>
                  </a:solidFill>
                  <a:ea typeface="微软雅黑" charset="0"/>
                </a:rPr>
                <a:t>world</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、编写程序，使机器人发送</a:t>
            </a:r>
            <a:r>
              <a:rPr kumimoji="1" lang="en-US" altLang="zh-CN" dirty="0"/>
              <a:t>hello</a:t>
            </a:r>
            <a:r>
              <a:rPr kumimoji="1" lang="zh-CN" altLang="en-US" dirty="0"/>
              <a:t>，</a:t>
            </a:r>
            <a:r>
              <a:rPr kumimoji="1" lang="en-US" altLang="zh-CN" dirty="0"/>
              <a:t>world</a:t>
            </a:r>
            <a:r>
              <a:rPr kumimoji="1" lang="zh-CN" altLang="en-US" dirty="0"/>
              <a:t>！</a:t>
            </a:r>
            <a:endParaRPr kumimoji="1" lang="en-US" altLang="zh-CN" dirty="0"/>
          </a:p>
        </p:txBody>
      </p:sp>
      <p:sp>
        <p:nvSpPr>
          <p:cNvPr id="15" name="文本框 14"/>
          <p:cNvSpPr txBox="1"/>
          <p:nvPr/>
        </p:nvSpPr>
        <p:spPr>
          <a:xfrm>
            <a:off x="1486478" y="2270146"/>
            <a:ext cx="4826341" cy="1289905"/>
          </a:xfrm>
          <a:prstGeom prst="rect">
            <a:avLst/>
          </a:prstGeom>
          <a:noFill/>
        </p:spPr>
        <p:txBody>
          <a:bodyPr wrap="square" rtlCol="0">
            <a:spAutoFit/>
          </a:bodyPr>
          <a:lstStyle/>
          <a:p>
            <a:pPr>
              <a:lnSpc>
                <a:spcPct val="150000"/>
              </a:lnSpc>
            </a:pPr>
            <a:r>
              <a:rPr lang="zh-CN" altLang="en-US" dirty="0"/>
              <a:t>●</a:t>
            </a:r>
            <a:r>
              <a:rPr lang="zh-CN" altLang="zh-CN" dirty="0"/>
              <a:t>首先我们先看一下</a:t>
            </a:r>
            <a:r>
              <a:rPr lang="en-US" altLang="zh-CN" dirty="0" err="1"/>
              <a:t>RoboMaster</a:t>
            </a:r>
            <a:r>
              <a:rPr lang="en-US" altLang="zh-CN" dirty="0"/>
              <a:t> BP</a:t>
            </a:r>
            <a:r>
              <a:rPr lang="zh-CN" altLang="zh-CN" dirty="0"/>
              <a:t>有关串口的命令集，大概有关发送和接收有以下这</a:t>
            </a:r>
            <a:r>
              <a:rPr lang="en-US" altLang="zh-CN" dirty="0"/>
              <a:t>7</a:t>
            </a:r>
            <a:r>
              <a:rPr lang="zh-CN" altLang="zh-CN" dirty="0"/>
              <a:t>个函数可以供我们使用。</a:t>
            </a:r>
          </a:p>
        </p:txBody>
      </p:sp>
      <p:graphicFrame>
        <p:nvGraphicFramePr>
          <p:cNvPr id="2" name="表格 1"/>
          <p:cNvGraphicFramePr>
            <a:graphicFrameLocks noGrp="1"/>
          </p:cNvGraphicFramePr>
          <p:nvPr/>
        </p:nvGraphicFramePr>
        <p:xfrm>
          <a:off x="652843" y="2315080"/>
          <a:ext cx="10856583" cy="3209424"/>
        </p:xfrm>
        <a:graphic>
          <a:graphicData uri="http://schemas.openxmlformats.org/drawingml/2006/table">
            <a:tbl>
              <a:tblPr firstRow="1" bandRow="1">
                <a:tableStyleId>{5C22544A-7EE6-4342-B048-85BDC9FD1C3A}</a:tableStyleId>
              </a:tblPr>
              <a:tblGrid>
                <a:gridCol w="4947397">
                  <a:extLst>
                    <a:ext uri="{9D8B030D-6E8A-4147-A177-3AD203B41FA5}">
                      <a16:colId xmlns:a16="http://schemas.microsoft.com/office/drawing/2014/main" val="20000"/>
                    </a:ext>
                  </a:extLst>
                </a:gridCol>
                <a:gridCol w="2290325">
                  <a:extLst>
                    <a:ext uri="{9D8B030D-6E8A-4147-A177-3AD203B41FA5}">
                      <a16:colId xmlns:a16="http://schemas.microsoft.com/office/drawing/2014/main" val="20001"/>
                    </a:ext>
                  </a:extLst>
                </a:gridCol>
                <a:gridCol w="3618861">
                  <a:extLst>
                    <a:ext uri="{9D8B030D-6E8A-4147-A177-3AD203B41FA5}">
                      <a16:colId xmlns:a16="http://schemas.microsoft.com/office/drawing/2014/main" val="20002"/>
                    </a:ext>
                  </a:extLst>
                </a:gridCol>
              </a:tblGrid>
              <a:tr h="435744">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命令</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a:effectLst/>
                          <a:latin typeface="微软雅黑" panose="020B0503020204020204" pitchFamily="34" charset="-122"/>
                          <a:ea typeface="微软雅黑" panose="020B0503020204020204" pitchFamily="34" charset="-122"/>
                          <a:cs typeface="Times New Roman" panose="02020503050405090304" pitchFamily="18" charset="0"/>
                        </a:rPr>
                        <a:t>功能</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实例</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787922">
                <a:tc>
                  <a:txBody>
                    <a:bodyPr/>
                    <a:lstStyle/>
                    <a:p>
                      <a:pPr indent="266700" algn="just">
                        <a:spcAft>
                          <a:spcPts val="0"/>
                        </a:spcAft>
                      </a:pPr>
                      <a:endPar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serial_ctrl.serial_config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baud_rate</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data_bit,odd_even</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stop_bit</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设置串口的波特率、数据位、校验位以及停止位属性</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serial_ctrl.serial_config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(9600, 'cs8', 'none', '1') </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示例说明：设置串口的</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波特率为</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9600</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，数据位</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8</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位，不使用奇偶校验，停止位为</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位。</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787922">
                <a:tc>
                  <a:txBody>
                    <a:bodyPr/>
                    <a:lstStyle/>
                    <a:p>
                      <a:pPr indent="266700" algn="just">
                        <a:spcAft>
                          <a:spcPts val="0"/>
                        </a:spcAft>
                      </a:pPr>
                      <a:endPar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serial_ctrl.write_line</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发送字符串信息，自动添加换行</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\n</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serial_ctrl.write_line('RoboMaster EP') </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示例说明：向串口写入</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RoboMaster</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EP/n</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，最后的换行自动添加，用户只需要发送原字符串</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787922">
                <a:tc>
                  <a:txBody>
                    <a:bodyPr/>
                    <a:lstStyle/>
                    <a:p>
                      <a:pPr indent="266700" algn="just">
                        <a:spcAft>
                          <a:spcPts val="0"/>
                        </a:spcAft>
                      </a:pPr>
                      <a:endPar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serial_ctrl.write_string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发送字符串信息，如果需要换行</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，需要在</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中手动添加</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serial_ctrl.write_line</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RoboMaster</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EP') </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示例说明：向串口写入</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RoboMaster</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EP/n</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，最后的换行自动添加，用户只需要发送原字符串</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a:solidFill>
                    <a:schemeClr val="accent1"/>
                  </a:solidFill>
                  <a:ea typeface="微软雅黑" charset="0"/>
                </a:rPr>
                <a:t>，</a:t>
              </a:r>
              <a:r>
                <a:rPr lang="en-US" altLang="zh-CN" sz="2800" b="1" dirty="0">
                  <a:solidFill>
                    <a:schemeClr val="accent1"/>
                  </a:solidFill>
                  <a:ea typeface="微软雅黑" charset="0"/>
                </a:rPr>
                <a:t>world</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、编写程序，使机器人发送</a:t>
            </a:r>
            <a:r>
              <a:rPr kumimoji="1" lang="en-US" altLang="zh-CN" dirty="0"/>
              <a:t>hello</a:t>
            </a:r>
            <a:r>
              <a:rPr kumimoji="1" lang="zh-CN" altLang="en-US" dirty="0"/>
              <a:t>，</a:t>
            </a:r>
            <a:r>
              <a:rPr kumimoji="1" lang="en-US" altLang="zh-CN" dirty="0"/>
              <a:t>world</a:t>
            </a:r>
            <a:r>
              <a:rPr kumimoji="1" lang="zh-CN" altLang="en-US" dirty="0"/>
              <a:t>！</a:t>
            </a:r>
            <a:endParaRPr kumimoji="1" lang="en-US" altLang="zh-CN" dirty="0"/>
          </a:p>
        </p:txBody>
      </p:sp>
      <p:sp>
        <p:nvSpPr>
          <p:cNvPr id="15" name="文本框 14"/>
          <p:cNvSpPr txBox="1"/>
          <p:nvPr/>
        </p:nvSpPr>
        <p:spPr>
          <a:xfrm>
            <a:off x="1486478" y="2270146"/>
            <a:ext cx="4826341" cy="1289905"/>
          </a:xfrm>
          <a:prstGeom prst="rect">
            <a:avLst/>
          </a:prstGeom>
          <a:noFill/>
        </p:spPr>
        <p:txBody>
          <a:bodyPr wrap="square" rtlCol="0">
            <a:spAutoFit/>
          </a:bodyPr>
          <a:lstStyle/>
          <a:p>
            <a:pPr>
              <a:lnSpc>
                <a:spcPct val="150000"/>
              </a:lnSpc>
            </a:pPr>
            <a:r>
              <a:rPr lang="zh-CN" altLang="en-US" dirty="0"/>
              <a:t>●</a:t>
            </a:r>
            <a:r>
              <a:rPr lang="zh-CN" altLang="zh-CN" dirty="0"/>
              <a:t>首先我们先看一下</a:t>
            </a:r>
            <a:r>
              <a:rPr lang="en-US" altLang="zh-CN" dirty="0" err="1"/>
              <a:t>RoboMaster</a:t>
            </a:r>
            <a:r>
              <a:rPr lang="en-US" altLang="zh-CN" dirty="0"/>
              <a:t> BP</a:t>
            </a:r>
            <a:r>
              <a:rPr lang="zh-CN" altLang="zh-CN" dirty="0"/>
              <a:t>有关串口的命令集，大概有关发送和接收有以下这</a:t>
            </a:r>
            <a:r>
              <a:rPr lang="en-US" altLang="zh-CN" dirty="0"/>
              <a:t>7</a:t>
            </a:r>
            <a:r>
              <a:rPr lang="zh-CN" altLang="zh-CN" dirty="0"/>
              <a:t>个函数可以供我们使用。</a:t>
            </a:r>
          </a:p>
        </p:txBody>
      </p:sp>
      <p:graphicFrame>
        <p:nvGraphicFramePr>
          <p:cNvPr id="2" name="表格 1"/>
          <p:cNvGraphicFramePr>
            <a:graphicFrameLocks noGrp="1"/>
          </p:cNvGraphicFramePr>
          <p:nvPr/>
        </p:nvGraphicFramePr>
        <p:xfrm>
          <a:off x="652843" y="2270146"/>
          <a:ext cx="10856583" cy="4145188"/>
        </p:xfrm>
        <a:graphic>
          <a:graphicData uri="http://schemas.openxmlformats.org/drawingml/2006/table">
            <a:tbl>
              <a:tblPr firstRow="1" bandRow="1">
                <a:tableStyleId>{5C22544A-7EE6-4342-B048-85BDC9FD1C3A}</a:tableStyleId>
              </a:tblPr>
              <a:tblGrid>
                <a:gridCol w="4947397">
                  <a:extLst>
                    <a:ext uri="{9D8B030D-6E8A-4147-A177-3AD203B41FA5}">
                      <a16:colId xmlns:a16="http://schemas.microsoft.com/office/drawing/2014/main" val="20000"/>
                    </a:ext>
                  </a:extLst>
                </a:gridCol>
                <a:gridCol w="2290325">
                  <a:extLst>
                    <a:ext uri="{9D8B030D-6E8A-4147-A177-3AD203B41FA5}">
                      <a16:colId xmlns:a16="http://schemas.microsoft.com/office/drawing/2014/main" val="20001"/>
                    </a:ext>
                  </a:extLst>
                </a:gridCol>
                <a:gridCol w="3618861">
                  <a:extLst>
                    <a:ext uri="{9D8B030D-6E8A-4147-A177-3AD203B41FA5}">
                      <a16:colId xmlns:a16="http://schemas.microsoft.com/office/drawing/2014/main" val="20002"/>
                    </a:ext>
                  </a:extLst>
                </a:gridCol>
              </a:tblGrid>
              <a:tr h="435744">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命令</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a:effectLst/>
                          <a:latin typeface="微软雅黑" panose="020B0503020204020204" pitchFamily="34" charset="-122"/>
                          <a:ea typeface="微软雅黑" panose="020B0503020204020204" pitchFamily="34" charset="-122"/>
                          <a:cs typeface="Times New Roman" panose="02020503050405090304" pitchFamily="18" charset="0"/>
                        </a:rPr>
                        <a:t>功能</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实例</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787922">
                <a:tc>
                  <a:txBody>
                    <a:bodyPr/>
                    <a:lstStyle/>
                    <a:p>
                      <a:pPr marL="0" indent="266700" algn="just" defTabSz="914400" rtl="0" eaLnBrk="1" latinLnBrk="0" hangingPunct="1">
                        <a:spcAft>
                          <a:spcPts val="0"/>
                        </a:spcAft>
                      </a:pPr>
                      <a:endPar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serial_ctrl.writ_numbers</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(key, value)</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将参数以键值对的形式组成字符串，并通过串口发送出去</a:t>
                      </a: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serial_ctrl.writ_numbers('x', 12)</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示例说明：向串口中写入字符串</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'x:12'</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787922">
                <a:tc>
                  <a:txBody>
                    <a:bodyPr/>
                    <a:lstStyle/>
                    <a:p>
                      <a:pPr marL="0" indent="266700" algn="just" defTabSz="914400" rtl="0" eaLnBrk="1" latinLnBrk="0" hangingPunct="1">
                        <a:spcAft>
                          <a:spcPts val="0"/>
                        </a:spcAft>
                      </a:pPr>
                      <a:endPar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serial_ctrl.read_line</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结尾的字符串，如果需要读取的字符串没有</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，使用下面的</a:t>
                      </a:r>
                    </a:p>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serial_ctrl.read_string()</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函数</a:t>
                      </a: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recv = serial_ctrl.read_line()</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示例说明：向串口读取一行以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结尾的字符串</a:t>
                      </a:r>
                    </a:p>
                  </a:txBody>
                  <a:tcPr marL="68580" marR="68580" marT="0" marB="0"/>
                </a:tc>
                <a:extLst>
                  <a:ext uri="{0D108BD9-81ED-4DB2-BD59-A6C34878D82A}">
                    <a16:rowId xmlns:a16="http://schemas.microsoft.com/office/drawing/2014/main" val="10002"/>
                  </a:ext>
                </a:extLst>
              </a:tr>
              <a:tr h="787922">
                <a:tc>
                  <a:txBody>
                    <a:bodyPr/>
                    <a:lstStyle/>
                    <a:p>
                      <a:pPr marL="0" indent="266700" algn="just" defTabSz="914400" rtl="0" eaLnBrk="1" latinLnBrk="0" hangingPunct="1">
                        <a:spcAft>
                          <a:spcPts val="0"/>
                        </a:spcAft>
                      </a:pPr>
                      <a:endPar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serial_ctrl.read_string</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从串口中读取普通的字符串（字符串可以不以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a:t>
                      </a: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recv = serial_ctrl.read_string()</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示例说明：向串口读取一行字符串</a:t>
                      </a:r>
                    </a:p>
                  </a:txBody>
                  <a:tcPr marL="68580" marR="68580" marT="0" marB="0"/>
                </a:tc>
                <a:extLst>
                  <a:ext uri="{0D108BD9-81ED-4DB2-BD59-A6C34878D82A}">
                    <a16:rowId xmlns:a16="http://schemas.microsoft.com/office/drawing/2014/main" val="10003"/>
                  </a:ext>
                </a:extLst>
              </a:tr>
              <a:tr h="787922">
                <a:tc>
                  <a:txBody>
                    <a:bodyPr/>
                    <a:lstStyle/>
                    <a:p>
                      <a:pPr marL="0" indent="266700" algn="just" defTabSz="914400" rtl="0" eaLnBrk="1" latinLnBrk="0" hangingPunct="1">
                        <a:spcAft>
                          <a:spcPts val="0"/>
                        </a:spcAft>
                      </a:pPr>
                      <a:endPar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serial_ctrl.read_until</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stop_sig</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从串口中读取字符串，直到匹配到指定的结束字符</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stop_sig</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参数</a:t>
                      </a:r>
                    </a:p>
                  </a:txBody>
                  <a:tcPr marL="68580" marR="68580" marT="0" marB="0"/>
                </a:tc>
                <a:tc>
                  <a:txBody>
                    <a:bodyPr/>
                    <a:lstStyle/>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serial_ctrl.read_until</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示例说明：从串口中读取字符串，直到匹配到</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r>
                        <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停止读取</a:t>
                      </a: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a:solidFill>
                    <a:schemeClr val="accent1"/>
                  </a:solidFill>
                  <a:ea typeface="微软雅黑" charset="0"/>
                </a:rPr>
                <a:t>，</a:t>
              </a:r>
              <a:r>
                <a:rPr lang="en-US" altLang="zh-CN" sz="2800" b="1" dirty="0">
                  <a:solidFill>
                    <a:schemeClr val="accent1"/>
                  </a:solidFill>
                  <a:ea typeface="微软雅黑" charset="0"/>
                </a:rPr>
                <a:t>world</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、编写程序，使机器人发送</a:t>
            </a:r>
            <a:r>
              <a:rPr kumimoji="1" lang="en-US" altLang="zh-CN" dirty="0"/>
              <a:t>hello</a:t>
            </a:r>
            <a:r>
              <a:rPr kumimoji="1" lang="zh-CN" altLang="en-US" dirty="0"/>
              <a:t>，</a:t>
            </a:r>
            <a:r>
              <a:rPr kumimoji="1" lang="en-US" altLang="zh-CN" dirty="0"/>
              <a:t>world</a:t>
            </a:r>
            <a:r>
              <a:rPr kumimoji="1" lang="zh-CN" altLang="en-US" dirty="0"/>
              <a:t>！</a:t>
            </a:r>
            <a:endParaRPr kumimoji="1" lang="en-US" altLang="zh-CN" dirty="0"/>
          </a:p>
        </p:txBody>
      </p:sp>
      <p:sp>
        <p:nvSpPr>
          <p:cNvPr id="15" name="文本框 14"/>
          <p:cNvSpPr txBox="1"/>
          <p:nvPr/>
        </p:nvSpPr>
        <p:spPr>
          <a:xfrm>
            <a:off x="1486478" y="2270146"/>
            <a:ext cx="4826341" cy="874407"/>
          </a:xfrm>
          <a:prstGeom prst="rect">
            <a:avLst/>
          </a:prstGeom>
          <a:noFill/>
        </p:spPr>
        <p:txBody>
          <a:bodyPr wrap="square" rtlCol="0">
            <a:spAutoFit/>
          </a:bodyPr>
          <a:lstStyle/>
          <a:p>
            <a:pPr lvl="0">
              <a:lnSpc>
                <a:spcPct val="150000"/>
              </a:lnSpc>
            </a:pPr>
            <a:r>
              <a:rPr lang="zh-CN" altLang="en-US" dirty="0"/>
              <a:t>●（</a:t>
            </a:r>
            <a:r>
              <a:rPr lang="en-US" altLang="zh-CN" dirty="0"/>
              <a:t>1</a:t>
            </a:r>
            <a:r>
              <a:rPr lang="zh-CN" altLang="en-US" dirty="0"/>
              <a:t>）</a:t>
            </a:r>
            <a:r>
              <a:rPr lang="zh-CN" altLang="zh-CN" dirty="0"/>
              <a:t>首先正确连接运动控制器上的串口与</a:t>
            </a:r>
            <a:r>
              <a:rPr lang="en-US" altLang="zh-CN" dirty="0"/>
              <a:t>USB</a:t>
            </a:r>
            <a:r>
              <a:rPr lang="zh-CN" altLang="zh-CN" dirty="0"/>
              <a:t>转</a:t>
            </a:r>
            <a:r>
              <a:rPr lang="en-US" altLang="zh-CN" dirty="0"/>
              <a:t>TTL</a:t>
            </a:r>
            <a:r>
              <a:rPr lang="zh-CN" altLang="zh-CN" dirty="0"/>
              <a:t>模块。</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1776094" y="3593752"/>
            <a:ext cx="4319905" cy="2167890"/>
          </a:xfrm>
          <a:prstGeom prst="rect">
            <a:avLst/>
          </a:prstGeom>
        </p:spPr>
      </p:pic>
      <p:sp>
        <p:nvSpPr>
          <p:cNvPr id="10" name="文本框 9"/>
          <p:cNvSpPr txBox="1"/>
          <p:nvPr/>
        </p:nvSpPr>
        <p:spPr>
          <a:xfrm>
            <a:off x="6594336" y="2270145"/>
            <a:ext cx="4826341" cy="874407"/>
          </a:xfrm>
          <a:prstGeom prst="rect">
            <a:avLst/>
          </a:prstGeom>
          <a:noFill/>
        </p:spPr>
        <p:txBody>
          <a:bodyPr wrap="square" rtlCol="0">
            <a:spAutoFit/>
          </a:bodyPr>
          <a:lstStyle/>
          <a:p>
            <a:pPr>
              <a:lnSpc>
                <a:spcPct val="150000"/>
              </a:lnSpc>
            </a:pPr>
            <a:r>
              <a:rPr lang="zh-CN" altLang="en-US" dirty="0"/>
              <a:t>●（</a:t>
            </a:r>
            <a:r>
              <a:rPr lang="en-US" altLang="zh-CN" dirty="0"/>
              <a:t>2</a:t>
            </a:r>
            <a:r>
              <a:rPr lang="zh-CN" altLang="en-US" dirty="0"/>
              <a:t>）</a:t>
            </a:r>
            <a:r>
              <a:rPr lang="zh-CN" altLang="zh-CN" dirty="0"/>
              <a:t>在</a:t>
            </a:r>
            <a:r>
              <a:rPr lang="en-US" altLang="zh-CN" dirty="0"/>
              <a:t>python</a:t>
            </a:r>
            <a:r>
              <a:rPr lang="zh-CN" altLang="zh-CN" dirty="0"/>
              <a:t>编程界面输入下列代码，并且点击运行。</a:t>
            </a:r>
          </a:p>
        </p:txBody>
      </p:sp>
      <p:pic>
        <p:nvPicPr>
          <p:cNvPr id="12" name="图片 11"/>
          <p:cNvPicPr/>
          <p:nvPr/>
        </p:nvPicPr>
        <p:blipFill rotWithShape="1">
          <a:blip r:embed="rId4">
            <a:extLst>
              <a:ext uri="{28A0092B-C50C-407E-A947-70E740481C1C}">
                <a14:useLocalDpi xmlns:a14="http://schemas.microsoft.com/office/drawing/2010/main" val="0"/>
              </a:ext>
            </a:extLst>
          </a:blip>
          <a:srcRect r="58152" b="54048"/>
          <a:stretch>
            <a:fillRect/>
          </a:stretch>
        </p:blipFill>
        <p:spPr bwMode="auto">
          <a:xfrm>
            <a:off x="7042626" y="3524010"/>
            <a:ext cx="3929759" cy="2307373"/>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a:solidFill>
                    <a:schemeClr val="accent1"/>
                  </a:solidFill>
                  <a:ea typeface="微软雅黑" charset="0"/>
                </a:rPr>
                <a:t>，</a:t>
              </a:r>
              <a:r>
                <a:rPr lang="en-US" altLang="zh-CN" sz="2800" b="1" dirty="0">
                  <a:solidFill>
                    <a:schemeClr val="accent1"/>
                  </a:solidFill>
                  <a:ea typeface="微软雅黑" charset="0"/>
                </a:rPr>
                <a:t>world</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、编写程序，使机器人发送</a:t>
            </a:r>
            <a:r>
              <a:rPr kumimoji="1" lang="en-US" altLang="zh-CN" dirty="0"/>
              <a:t>hello</a:t>
            </a:r>
            <a:r>
              <a:rPr kumimoji="1" lang="zh-CN" altLang="en-US" dirty="0"/>
              <a:t>，</a:t>
            </a:r>
            <a:r>
              <a:rPr kumimoji="1" lang="en-US" altLang="zh-CN" dirty="0"/>
              <a:t>world</a:t>
            </a:r>
            <a:r>
              <a:rPr kumimoji="1" lang="zh-CN" altLang="en-US" dirty="0"/>
              <a:t>！</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lvl="0">
              <a:lnSpc>
                <a:spcPct val="150000"/>
              </a:lnSpc>
            </a:pPr>
            <a:r>
              <a:rPr lang="zh-CN" altLang="en-US" dirty="0"/>
              <a:t>●（</a:t>
            </a:r>
            <a:r>
              <a:rPr lang="en-US" altLang="zh-CN" dirty="0"/>
              <a:t>3</a:t>
            </a:r>
            <a:r>
              <a:rPr lang="zh-CN" altLang="en-US" dirty="0"/>
              <a:t>）</a:t>
            </a:r>
            <a:r>
              <a:rPr lang="zh-CN" altLang="zh-CN" dirty="0"/>
              <a:t>此设置好对应的波特率</a:t>
            </a:r>
            <a:r>
              <a:rPr lang="en-US" altLang="zh-CN" dirty="0"/>
              <a:t>(</a:t>
            </a:r>
            <a:r>
              <a:rPr lang="zh-CN" altLang="en-US" dirty="0"/>
              <a:t>默认比特率，如果需要修改需要调用</a:t>
            </a:r>
            <a:r>
              <a:rPr lang="en-US" altLang="zh-CN" dirty="0"/>
              <a:t>python SDK)</a:t>
            </a:r>
            <a:r>
              <a:rPr lang="zh-CN" altLang="zh-CN" dirty="0"/>
              <a:t>，开启串口，此时会不断接收到</a:t>
            </a:r>
            <a:r>
              <a:rPr lang="en-US" altLang="zh-CN" dirty="0" err="1"/>
              <a:t>RoboMaster</a:t>
            </a:r>
            <a:r>
              <a:rPr lang="en-US" altLang="zh-CN" dirty="0"/>
              <a:t> EP</a:t>
            </a:r>
            <a:r>
              <a:rPr lang="zh-CN" altLang="zh-CN" dirty="0"/>
              <a:t>发来的</a:t>
            </a:r>
            <a:r>
              <a:rPr lang="en-US" altLang="zh-CN" dirty="0"/>
              <a:t>hello</a:t>
            </a:r>
            <a:r>
              <a:rPr lang="zh-CN" altLang="zh-CN" dirty="0"/>
              <a:t>，</a:t>
            </a:r>
            <a:r>
              <a:rPr lang="en-US" altLang="zh-CN" dirty="0"/>
              <a:t>world</a:t>
            </a:r>
            <a:r>
              <a:rPr lang="zh-CN" altLang="zh-CN" dirty="0"/>
              <a:t>！频率是每隔</a:t>
            </a:r>
            <a:r>
              <a:rPr lang="en-US" altLang="zh-CN" dirty="0"/>
              <a:t>0.5</a:t>
            </a:r>
            <a:r>
              <a:rPr lang="zh-CN" altLang="zh-CN" dirty="0"/>
              <a:t>秒一次。</a:t>
            </a:r>
          </a:p>
          <a:p>
            <a:pPr>
              <a:lnSpc>
                <a:spcPct val="150000"/>
              </a:lnSpc>
            </a:pPr>
            <a:r>
              <a:rPr lang="zh-CN" altLang="zh-CN" dirty="0"/>
              <a:t>我们在串口调试发送区发送“</a:t>
            </a:r>
            <a:r>
              <a:rPr lang="en-US" altLang="zh-CN" dirty="0"/>
              <a:t>1#</a:t>
            </a:r>
            <a:r>
              <a:rPr lang="zh-CN" altLang="zh-CN" dirty="0"/>
              <a:t>”，</a:t>
            </a:r>
            <a:r>
              <a:rPr lang="en-US" altLang="zh-CN" dirty="0" err="1"/>
              <a:t>RoboMaster</a:t>
            </a:r>
            <a:r>
              <a:rPr lang="en-US" altLang="zh-CN" dirty="0"/>
              <a:t> EP</a:t>
            </a:r>
            <a:r>
              <a:rPr lang="zh-CN" altLang="zh-CN" dirty="0"/>
              <a:t>会收到</a:t>
            </a:r>
            <a:r>
              <a:rPr lang="en-US" altLang="zh-CN" dirty="0"/>
              <a:t>1#</a:t>
            </a:r>
            <a:r>
              <a:rPr lang="zh-CN" altLang="zh-CN" dirty="0"/>
              <a:t>这个数据。</a:t>
            </a:r>
          </a:p>
        </p:txBody>
      </p:sp>
      <p:pic>
        <p:nvPicPr>
          <p:cNvPr id="13" name="图片 12"/>
          <p:cNvPicPr/>
          <p:nvPr/>
        </p:nvPicPr>
        <p:blipFill>
          <a:blip r:embed="rId3">
            <a:extLst>
              <a:ext uri="{28A0092B-C50C-407E-A947-70E740481C1C}">
                <a14:useLocalDpi xmlns:a14="http://schemas.microsoft.com/office/drawing/2010/main" val="0"/>
              </a:ext>
            </a:extLst>
          </a:blip>
          <a:stretch>
            <a:fillRect/>
          </a:stretch>
        </p:blipFill>
        <p:spPr>
          <a:xfrm>
            <a:off x="6905389" y="2270146"/>
            <a:ext cx="4077244" cy="3011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140868" cy="773628"/>
            <a:chOff x="1303083" y="1064827"/>
            <a:chExt cx="514086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304383" cy="523220"/>
            </a:xfrm>
            <a:prstGeom prst="rect">
              <a:avLst/>
            </a:prstGeom>
          </p:spPr>
          <p:txBody>
            <a:bodyPr wrap="none">
              <a:spAutoFit/>
            </a:bodyPr>
            <a:lstStyle/>
            <a:p>
              <a:pPr defTabSz="608965"/>
              <a:r>
                <a:rPr lang="zh-CN" altLang="zh-CN" sz="2800" b="1" dirty="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蓝方能量机关激活成功</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、激活成功标识</a:t>
            </a:r>
            <a:endParaRPr kumimoji="1" lang="zh-CN" altLang="en-US" b="1" dirty="0"/>
          </a:p>
        </p:txBody>
      </p:sp>
      <p:sp>
        <p:nvSpPr>
          <p:cNvPr id="15" name="文本框 14"/>
          <p:cNvSpPr txBox="1"/>
          <p:nvPr/>
        </p:nvSpPr>
        <p:spPr>
          <a:xfrm>
            <a:off x="356135" y="2368778"/>
            <a:ext cx="6862812" cy="2536400"/>
          </a:xfrm>
          <a:prstGeom prst="rect">
            <a:avLst/>
          </a:prstGeom>
          <a:noFill/>
        </p:spPr>
        <p:txBody>
          <a:bodyPr wrap="square" rtlCol="0">
            <a:spAutoFit/>
          </a:bodyPr>
          <a:lstStyle/>
          <a:p>
            <a:pPr>
              <a:lnSpc>
                <a:spcPct val="150000"/>
              </a:lnSpc>
            </a:pPr>
            <a:r>
              <a:rPr lang="en-SG" altLang="zh-CN" b="1" dirty="0"/>
              <a:t>By randomly generating a string of random numbers consisting of 1 to 5 electronic vision labels, the robot needs to hit the </a:t>
            </a:r>
            <a:r>
              <a:rPr lang="en-SG" altLang="zh-CN" b="1" dirty="0" err="1"/>
              <a:t>armored</a:t>
            </a:r>
            <a:r>
              <a:rPr lang="en-SG" altLang="zh-CN" b="1" dirty="0"/>
              <a:t> modules above 5 visual tags from a distance of 1 meters </a:t>
            </a:r>
            <a:r>
              <a:rPr lang="en-SG" altLang="zh-CN" b="1" dirty="0" err="1"/>
              <a:t>abovr</a:t>
            </a:r>
            <a:r>
              <a:rPr lang="en-SG" altLang="zh-CN" b="1" dirty="0"/>
              <a:t> with the order from 1 to 5, which can be considered successful activation.
</a:t>
            </a:r>
            <a:endParaRPr lang="zh-CN" altLang="zh-CN" dirty="0"/>
          </a:p>
        </p:txBody>
      </p:sp>
      <p:pic>
        <p:nvPicPr>
          <p:cNvPr id="13" name="图片 12"/>
          <p:cNvPicPr/>
          <p:nvPr/>
        </p:nvPicPr>
        <p:blipFill>
          <a:blip r:embed="rId3" cstate="print">
            <a:extLst>
              <a:ext uri="{28A0092B-C50C-407E-A947-70E740481C1C}">
                <a14:useLocalDpi xmlns:a14="http://schemas.microsoft.com/office/drawing/2010/main" val="0"/>
              </a:ext>
            </a:extLst>
          </a:blip>
          <a:stretch>
            <a:fillRect/>
          </a:stretch>
        </p:blipFill>
        <p:spPr>
          <a:xfrm>
            <a:off x="7053579" y="2594222"/>
            <a:ext cx="4295999"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pic>
        <p:nvPicPr>
          <p:cNvPr id="9" name="图片 9">
            <a:extLst>
              <a:ext uri="{FF2B5EF4-FFF2-40B4-BE49-F238E27FC236}">
                <a16:creationId xmlns:a16="http://schemas.microsoft.com/office/drawing/2014/main" id="{55958FD0-9658-43C6-8E45-C2AE36AD8F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053579" y="2633116"/>
            <a:ext cx="4260495"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
        <p:nvSpPr>
          <p:cNvPr id="14" name="文本框 14">
            <a:extLst>
              <a:ext uri="{FF2B5EF4-FFF2-40B4-BE49-F238E27FC236}">
                <a16:creationId xmlns:a16="http://schemas.microsoft.com/office/drawing/2014/main" id="{173C4115-F98D-42D0-A53A-31567089EE62}"/>
              </a:ext>
            </a:extLst>
          </p:cNvPr>
          <p:cNvSpPr txBox="1"/>
          <p:nvPr/>
        </p:nvSpPr>
        <p:spPr>
          <a:xfrm>
            <a:off x="517480" y="4648875"/>
            <a:ext cx="4826341" cy="1754326"/>
          </a:xfrm>
          <a:prstGeom prst="rect">
            <a:avLst/>
          </a:prstGeom>
          <a:noFill/>
        </p:spPr>
        <p:txBody>
          <a:bodyPr wrap="square" rtlCol="0">
            <a:spAutoFit/>
          </a:bodyPr>
          <a:lstStyle/>
          <a:p>
            <a:pPr>
              <a:lnSpc>
                <a:spcPct val="150000"/>
              </a:lnSpc>
            </a:pPr>
            <a:r>
              <a:rPr lang="zh-CN" altLang="en-US" b="1" dirty="0"/>
              <a:t>●</a:t>
            </a:r>
            <a:r>
              <a:rPr lang="zh-CN" altLang="zh-CN" dirty="0"/>
              <a:t>通过</a:t>
            </a:r>
            <a:r>
              <a:rPr lang="en-US" altLang="zh-CN" dirty="0"/>
              <a:t>5</a:t>
            </a:r>
            <a:r>
              <a:rPr lang="zh-CN" altLang="zh-CN" dirty="0"/>
              <a:t>个电子视觉标签随机生成一串由</a:t>
            </a:r>
            <a:r>
              <a:rPr lang="en-US" altLang="zh-CN" dirty="0"/>
              <a:t>1~5</a:t>
            </a:r>
            <a:r>
              <a:rPr lang="zh-CN" altLang="zh-CN" dirty="0"/>
              <a:t>组成的随机数，机器人需要在</a:t>
            </a:r>
            <a:r>
              <a:rPr lang="en-US" altLang="zh-CN" dirty="0"/>
              <a:t>1</a:t>
            </a:r>
            <a:r>
              <a:rPr lang="zh-CN" altLang="zh-CN" dirty="0"/>
              <a:t>米之外的距离，按照</a:t>
            </a:r>
            <a:r>
              <a:rPr lang="en-US" altLang="zh-CN" dirty="0"/>
              <a:t>1</a:t>
            </a:r>
            <a:r>
              <a:rPr lang="zh-CN" altLang="zh-CN" dirty="0"/>
              <a:t>到</a:t>
            </a:r>
            <a:r>
              <a:rPr lang="en-US" altLang="zh-CN" dirty="0"/>
              <a:t>5</a:t>
            </a:r>
            <a:r>
              <a:rPr lang="zh-CN" altLang="zh-CN" dirty="0"/>
              <a:t>的顺序依次击中</a:t>
            </a:r>
            <a:r>
              <a:rPr lang="en-US" altLang="zh-CN" dirty="0"/>
              <a:t>5</a:t>
            </a:r>
            <a:r>
              <a:rPr lang="zh-CN" altLang="zh-CN" dirty="0"/>
              <a:t>个视觉标签上方的装甲模块，即可视为成功激活。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576693" cy="773628"/>
            <a:chOff x="1303083" y="1064827"/>
            <a:chExt cx="5576693"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740208" cy="523220"/>
            </a:xfrm>
            <a:prstGeom prst="rect">
              <a:avLst/>
            </a:prstGeom>
          </p:spPr>
          <p:txBody>
            <a:bodyPr wrap="none">
              <a:spAutoFit/>
            </a:bodyPr>
            <a:lstStyle/>
            <a:p>
              <a:pPr defTabSz="608965"/>
              <a:r>
                <a:rPr lang="en-US" altLang="zh-CN" sz="2800" b="1" dirty="0" err="1">
                  <a:solidFill>
                    <a:schemeClr val="accent1"/>
                  </a:solidFill>
                  <a:ea typeface="微软雅黑" charset="0"/>
                </a:rPr>
                <a:t>RoboMaster</a:t>
              </a:r>
              <a:r>
                <a:rPr lang="en-US" altLang="zh-CN" sz="2800" b="1" dirty="0">
                  <a:solidFill>
                    <a:schemeClr val="accent1"/>
                  </a:solidFill>
                  <a:ea typeface="微软雅黑" charset="0"/>
                </a:rPr>
                <a:t> EP</a:t>
              </a:r>
              <a:r>
                <a:rPr lang="zh-CN" altLang="zh-CN" sz="2800" b="1" dirty="0">
                  <a:solidFill>
                    <a:schemeClr val="accent1"/>
                  </a:solidFill>
                  <a:ea typeface="微软雅黑" charset="0"/>
                </a:rPr>
                <a:t>端例程代码</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a:t>、实现例程</a:t>
            </a:r>
            <a:endParaRPr kumimoji="1" lang="zh-CN" altLang="en-US" b="1" dirty="0"/>
          </a:p>
        </p:txBody>
      </p:sp>
      <p:sp>
        <p:nvSpPr>
          <p:cNvPr id="24" name="文本框 23"/>
          <p:cNvSpPr txBox="1"/>
          <p:nvPr/>
        </p:nvSpPr>
        <p:spPr>
          <a:xfrm>
            <a:off x="931671" y="2071003"/>
            <a:ext cx="4826341" cy="2723823"/>
          </a:xfrm>
          <a:prstGeom prst="rect">
            <a:avLst/>
          </a:prstGeom>
          <a:noFill/>
        </p:spPr>
        <p:txBody>
          <a:bodyPr wrap="square" rtlCol="0">
            <a:spAutoFit/>
          </a:bodyPr>
          <a:lstStyle/>
          <a:p>
            <a:r>
              <a:rPr lang="zh-CN" altLang="en-US" b="1" dirty="0"/>
              <a:t>●例程分析：</a:t>
            </a:r>
            <a:endParaRPr lang="en-US" altLang="zh-CN" b="1" dirty="0"/>
          </a:p>
          <a:p>
            <a:endParaRPr lang="en-US" altLang="zh-CN" b="1" dirty="0"/>
          </a:p>
          <a:p>
            <a:pPr>
              <a:lnSpc>
                <a:spcPct val="150000"/>
              </a:lnSpc>
            </a:pPr>
            <a:r>
              <a:rPr lang="zh-CN" altLang="en-US" dirty="0"/>
              <a:t>①通过接收指令来控制机器人底盘的运动，定义前、后、左、右、停止，这</a:t>
            </a:r>
            <a:r>
              <a:rPr lang="en-US" altLang="zh-CN" dirty="0"/>
              <a:t>5</a:t>
            </a:r>
            <a:r>
              <a:rPr lang="zh-CN" altLang="en-US" dirty="0"/>
              <a:t>个动作指令。</a:t>
            </a:r>
            <a:endParaRPr lang="en-US" altLang="zh-CN" dirty="0"/>
          </a:p>
          <a:p>
            <a:pPr>
              <a:lnSpc>
                <a:spcPct val="150000"/>
              </a:lnSpc>
            </a:pPr>
            <a:r>
              <a:rPr lang="zh-CN" altLang="en-US" dirty="0"/>
              <a:t>②宏定义</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来对应这</a:t>
            </a:r>
            <a:r>
              <a:rPr lang="en-US" altLang="zh-CN" dirty="0"/>
              <a:t>5</a:t>
            </a:r>
            <a:r>
              <a:rPr lang="zh-CN" altLang="en-US" dirty="0"/>
              <a:t>个指令，当通过串口接收到</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时，机器人运行相应的指令</a:t>
            </a:r>
            <a:r>
              <a:rPr lang="en-US" altLang="zh-CN" dirty="0"/>
              <a:t>1</a:t>
            </a:r>
            <a:r>
              <a:rPr lang="zh-CN" altLang="en-US" dirty="0"/>
              <a:t>秒。</a:t>
            </a:r>
            <a:endParaRPr lang="zh-CN" altLang="zh-CN"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7341396" y="887412"/>
            <a:ext cx="3635489" cy="57297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a:solidFill>
                    <a:schemeClr val="accent1"/>
                  </a:solidFill>
                  <a:ea typeface="微软雅黑" charset="0"/>
                </a:rPr>
                <a:t>另外设备</a:t>
              </a:r>
              <a:r>
                <a:rPr lang="zh-CN" altLang="zh-CN" sz="2800" b="1" dirty="0">
                  <a:solidFill>
                    <a:schemeClr val="accent1"/>
                  </a:solidFill>
                  <a:ea typeface="微软雅黑" charset="0"/>
                </a:rPr>
                <a:t>端例程代码</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a:t>、实现例程</a:t>
            </a:r>
            <a:endParaRPr kumimoji="1" lang="zh-CN" altLang="en-US" b="1" dirty="0"/>
          </a:p>
        </p:txBody>
      </p:sp>
      <p:sp>
        <p:nvSpPr>
          <p:cNvPr id="24" name="文本框 23"/>
          <p:cNvSpPr txBox="1"/>
          <p:nvPr/>
        </p:nvSpPr>
        <p:spPr>
          <a:xfrm>
            <a:off x="1486478" y="2405299"/>
            <a:ext cx="4826341" cy="3139321"/>
          </a:xfrm>
          <a:prstGeom prst="rect">
            <a:avLst/>
          </a:prstGeom>
          <a:noFill/>
        </p:spPr>
        <p:txBody>
          <a:bodyPr wrap="square" rtlCol="0">
            <a:spAutoFit/>
          </a:bodyPr>
          <a:lstStyle/>
          <a:p>
            <a:r>
              <a:rPr lang="zh-CN" altLang="en-US" b="1" dirty="0"/>
              <a:t>●例程分析：</a:t>
            </a:r>
            <a:endParaRPr lang="en-US" altLang="zh-CN" b="1" dirty="0"/>
          </a:p>
          <a:p>
            <a:r>
              <a:rPr lang="zh-CN" altLang="en-US" dirty="0"/>
              <a:t>①</a:t>
            </a:r>
            <a:r>
              <a:rPr lang="zh-CN" altLang="zh-CN" dirty="0"/>
              <a:t>只需要将波特率设置一致后，向</a:t>
            </a:r>
            <a:r>
              <a:rPr lang="en-US" altLang="zh-CN" dirty="0" err="1"/>
              <a:t>RoboMaster</a:t>
            </a:r>
            <a:r>
              <a:rPr lang="en-US" altLang="zh-CN" dirty="0"/>
              <a:t> EP</a:t>
            </a:r>
            <a:endParaRPr lang="zh-CN" altLang="zh-CN" dirty="0"/>
          </a:p>
          <a:p>
            <a:r>
              <a:rPr lang="zh-CN" altLang="zh-CN" dirty="0"/>
              <a:t>发送‘</a:t>
            </a:r>
            <a:r>
              <a:rPr lang="en-US" altLang="zh-CN" dirty="0"/>
              <a:t>1</a:t>
            </a:r>
            <a:r>
              <a:rPr lang="zh-CN" altLang="zh-CN" dirty="0"/>
              <a:t>’机器人以</a:t>
            </a:r>
            <a:r>
              <a:rPr lang="en-US" altLang="zh-CN" dirty="0"/>
              <a:t>0.2m/s</a:t>
            </a:r>
            <a:r>
              <a:rPr lang="zh-CN" altLang="zh-CN" dirty="0"/>
              <a:t>向前运动</a:t>
            </a:r>
            <a:r>
              <a:rPr lang="en-US" altLang="zh-CN" dirty="0"/>
              <a:t>1</a:t>
            </a:r>
            <a:r>
              <a:rPr lang="zh-CN" altLang="zh-CN" dirty="0"/>
              <a:t>秒。</a:t>
            </a:r>
          </a:p>
          <a:p>
            <a:r>
              <a:rPr lang="zh-CN" altLang="zh-CN" dirty="0"/>
              <a:t>发送‘</a:t>
            </a:r>
            <a:r>
              <a:rPr lang="en-US" altLang="zh-CN" dirty="0"/>
              <a:t>2</a:t>
            </a:r>
            <a:r>
              <a:rPr lang="zh-CN" altLang="zh-CN" dirty="0"/>
              <a:t>’机器人以</a:t>
            </a:r>
            <a:r>
              <a:rPr lang="en-US" altLang="zh-CN" dirty="0"/>
              <a:t>0.2m/s</a:t>
            </a:r>
            <a:r>
              <a:rPr lang="zh-CN" altLang="zh-CN" dirty="0"/>
              <a:t>向后运动</a:t>
            </a:r>
            <a:r>
              <a:rPr lang="en-US" altLang="zh-CN" dirty="0"/>
              <a:t>1</a:t>
            </a:r>
            <a:r>
              <a:rPr lang="zh-CN" altLang="zh-CN" dirty="0"/>
              <a:t>秒。</a:t>
            </a:r>
          </a:p>
          <a:p>
            <a:r>
              <a:rPr lang="zh-CN" altLang="zh-CN" dirty="0"/>
              <a:t>发送‘</a:t>
            </a:r>
            <a:r>
              <a:rPr lang="en-US" altLang="zh-CN" dirty="0"/>
              <a:t>3</a:t>
            </a:r>
            <a:r>
              <a:rPr lang="zh-CN" altLang="zh-CN" dirty="0"/>
              <a:t>’机器人以</a:t>
            </a:r>
            <a:r>
              <a:rPr lang="en-US" altLang="zh-CN" dirty="0"/>
              <a:t>0.2m/s</a:t>
            </a:r>
            <a:r>
              <a:rPr lang="zh-CN" altLang="zh-CN" dirty="0"/>
              <a:t>向左前运动</a:t>
            </a:r>
            <a:r>
              <a:rPr lang="en-US" altLang="zh-CN" dirty="0"/>
              <a:t>1</a:t>
            </a:r>
            <a:r>
              <a:rPr lang="zh-CN" altLang="zh-CN" dirty="0"/>
              <a:t>秒。</a:t>
            </a:r>
          </a:p>
          <a:p>
            <a:r>
              <a:rPr lang="zh-CN" altLang="zh-CN" dirty="0"/>
              <a:t>发送‘</a:t>
            </a:r>
            <a:r>
              <a:rPr lang="en-US" altLang="zh-CN" dirty="0"/>
              <a:t>4</a:t>
            </a:r>
            <a:r>
              <a:rPr lang="zh-CN" altLang="zh-CN" dirty="0"/>
              <a:t>’机器人以</a:t>
            </a:r>
            <a:r>
              <a:rPr lang="en-US" altLang="zh-CN" dirty="0"/>
              <a:t>0.2m/s</a:t>
            </a:r>
            <a:r>
              <a:rPr lang="zh-CN" altLang="zh-CN" dirty="0"/>
              <a:t>向右运动</a:t>
            </a:r>
            <a:r>
              <a:rPr lang="en-US" altLang="zh-CN" dirty="0"/>
              <a:t>1</a:t>
            </a:r>
            <a:r>
              <a:rPr lang="zh-CN" altLang="zh-CN" dirty="0"/>
              <a:t>秒。</a:t>
            </a:r>
          </a:p>
          <a:p>
            <a:r>
              <a:rPr lang="zh-CN" altLang="zh-CN" dirty="0"/>
              <a:t>发送‘</a:t>
            </a:r>
            <a:r>
              <a:rPr lang="en-US" altLang="zh-CN" dirty="0"/>
              <a:t>5</a:t>
            </a:r>
            <a:r>
              <a:rPr lang="zh-CN" altLang="zh-CN" dirty="0"/>
              <a:t>’停止底盘运动。</a:t>
            </a:r>
            <a:endParaRPr lang="en-US" altLang="zh-CN" dirty="0"/>
          </a:p>
          <a:p>
            <a:endParaRPr lang="en-US" altLang="zh-CN" dirty="0"/>
          </a:p>
          <a:p>
            <a:r>
              <a:rPr lang="zh-CN" altLang="en-US" dirty="0"/>
              <a:t>由于不同设备编写的语言不同，这里只以简单逻辑呈现。</a:t>
            </a:r>
            <a:endParaRPr lang="zh-CN"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a:t>地空配合</a:t>
            </a:r>
            <a:r>
              <a:rPr lang="zh-CN" altLang="zh-CN" dirty="0"/>
              <a:t>项目</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a:t>项目五</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a:t>项目五</a:t>
            </a:r>
          </a:p>
        </p:txBody>
      </p:sp>
      <p:sp>
        <p:nvSpPr>
          <p:cNvPr id="4" name="文本占位符 1"/>
          <p:cNvSpPr txBox="1"/>
          <p:nvPr/>
        </p:nvSpPr>
        <p:spPr>
          <a:xfrm>
            <a:off x="2586766" y="2225844"/>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a:t>目录：</a:t>
            </a:r>
            <a:endParaRPr kumimoji="1" lang="en-US" altLang="zh-CN" sz="2800" b="1" dirty="0"/>
          </a:p>
          <a:p>
            <a:pPr marL="457200" indent="-457200" algn="l">
              <a:buFontTx/>
              <a:buChar char="-"/>
            </a:pPr>
            <a:r>
              <a:rPr kumimoji="1" lang="en-US" altLang="zh-CN" sz="2000" dirty="0"/>
              <a:t>1</a:t>
            </a:r>
            <a:r>
              <a:rPr kumimoji="1" lang="zh-CN" altLang="en-US" sz="2000" dirty="0"/>
              <a:t>、地空配合规则</a:t>
            </a:r>
            <a:endParaRPr kumimoji="1" lang="en-US" altLang="zh-CN" sz="2000" dirty="0"/>
          </a:p>
          <a:p>
            <a:pPr marL="457200" indent="-457200" algn="l">
              <a:buFontTx/>
              <a:buChar char="-"/>
            </a:pPr>
            <a:r>
              <a:rPr kumimoji="1" lang="en-US" altLang="zh-CN" sz="2000" dirty="0"/>
              <a:t>2</a:t>
            </a:r>
            <a:r>
              <a:rPr kumimoji="1" lang="zh-CN" altLang="en-US" sz="2000" dirty="0"/>
              <a:t>、弹药补充区</a:t>
            </a:r>
            <a:endParaRPr kumimoji="1" lang="en-US" altLang="zh-CN" sz="2000" dirty="0"/>
          </a:p>
          <a:p>
            <a:pPr marL="457200" indent="-457200" algn="l">
              <a:buFontTx/>
              <a:buChar char="-"/>
            </a:pPr>
            <a:r>
              <a:rPr kumimoji="1" lang="en-US" altLang="zh-CN" sz="2000" dirty="0"/>
              <a:t>3</a:t>
            </a:r>
            <a:r>
              <a:rPr kumimoji="1" lang="zh-CN" altLang="en-US" sz="2000" dirty="0"/>
              <a:t>、规则</a:t>
            </a:r>
            <a:r>
              <a:rPr kumimoji="1" lang="en-US" altLang="zh-CN" sz="2000" dirty="0"/>
              <a:t>/</a:t>
            </a:r>
            <a:r>
              <a:rPr kumimoji="1" lang="zh-CN" altLang="en-US" sz="2000" dirty="0"/>
              <a:t>实现难点</a:t>
            </a:r>
            <a:endParaRPr kumimoji="1" lang="en-US" altLang="zh-CN" sz="2000" dirty="0"/>
          </a:p>
          <a:p>
            <a:pPr marL="457200" indent="-457200" algn="l">
              <a:buFontTx/>
              <a:buChar char="-"/>
            </a:pPr>
            <a:r>
              <a:rPr kumimoji="1" lang="en-US" altLang="zh-CN" sz="2000" dirty="0"/>
              <a:t>4</a:t>
            </a:r>
            <a:r>
              <a:rPr kumimoji="1" lang="zh-CN" altLang="en-US" sz="2000" dirty="0"/>
              <a:t>、空中无人机入门</a:t>
            </a:r>
            <a:endParaRPr kumimoji="1" lang="en-US" altLang="zh-CN" sz="2000" dirty="0"/>
          </a:p>
          <a:p>
            <a:pPr marL="457200" indent="-457200" algn="l">
              <a:buFontTx/>
              <a:buChar char="-"/>
            </a:pPr>
            <a:r>
              <a:rPr kumimoji="1" lang="en-US" altLang="zh-CN" sz="2000" dirty="0"/>
              <a:t>5</a:t>
            </a:r>
            <a:r>
              <a:rPr kumimoji="1" lang="zh-CN" altLang="en-US" sz="2000" dirty="0"/>
              <a:t>、</a:t>
            </a:r>
            <a:r>
              <a:rPr kumimoji="1" lang="en-US" altLang="zh-CN" sz="2000" dirty="0"/>
              <a:t>APP&amp;</a:t>
            </a:r>
            <a:r>
              <a:rPr kumimoji="1" lang="zh-CN" altLang="en-US" sz="2000" dirty="0"/>
              <a:t>遥控手柄控制</a:t>
            </a:r>
            <a:endParaRPr kumimoji="1" lang="en-US" altLang="zh-CN" sz="2000" b="1" dirty="0"/>
          </a:p>
          <a:p>
            <a:pPr marL="457200" indent="-457200" algn="l">
              <a:buFontTx/>
              <a:buChar char="-"/>
            </a:pPr>
            <a:r>
              <a:rPr kumimoji="1" lang="en-US" altLang="zh-CN" sz="2000" dirty="0"/>
              <a:t>6</a:t>
            </a:r>
            <a:r>
              <a:rPr kumimoji="1" lang="zh-CN" altLang="en-US" sz="2000" dirty="0"/>
              <a:t>、使用</a:t>
            </a:r>
            <a:r>
              <a:rPr kumimoji="1" lang="en-US" altLang="zh-CN" sz="2000" dirty="0" err="1"/>
              <a:t>Tello</a:t>
            </a:r>
            <a:r>
              <a:rPr kumimoji="1" lang="en-US" altLang="zh-CN" sz="2000" dirty="0"/>
              <a:t> SDK</a:t>
            </a:r>
            <a:r>
              <a:rPr kumimoji="1" lang="zh-CN" altLang="en-US" sz="2000" dirty="0"/>
              <a:t>编程</a:t>
            </a:r>
            <a:endParaRPr kumimoji="1" lang="en-US" altLang="zh-CN" sz="2000" dirty="0"/>
          </a:p>
          <a:p>
            <a:pPr marL="457200" indent="-457200" algn="l">
              <a:buFontTx/>
              <a:buChar char="-"/>
            </a:pPr>
            <a:r>
              <a:rPr kumimoji="1" lang="en-US" altLang="zh-CN" sz="2000" dirty="0"/>
              <a:t>8</a:t>
            </a:r>
            <a:r>
              <a:rPr kumimoji="1" lang="zh-CN" altLang="en-US" sz="2000" dirty="0"/>
              <a:t>、</a:t>
            </a:r>
            <a:r>
              <a:rPr kumimoji="1" lang="en-US" altLang="zh-CN" sz="2000" dirty="0"/>
              <a:t>python</a:t>
            </a:r>
            <a:r>
              <a:rPr kumimoji="1" lang="zh-CN" altLang="en-US" sz="2000" dirty="0"/>
              <a:t>编程</a:t>
            </a:r>
            <a:endParaRPr kumimoji="1" lang="en-US" altLang="zh-CN" sz="2000" dirty="0"/>
          </a:p>
          <a:p>
            <a:pPr marL="457200" indent="-457200" algn="l">
              <a:buFontTx/>
              <a:buChar char="-"/>
            </a:pPr>
            <a:r>
              <a:rPr kumimoji="1" lang="en-US" altLang="zh-CN" sz="2000" dirty="0"/>
              <a:t>9</a:t>
            </a:r>
            <a:r>
              <a:rPr kumimoji="1" lang="zh-CN" altLang="en-US" sz="2000" dirty="0"/>
              <a:t>、挑战卡使用</a:t>
            </a:r>
            <a:endParaRPr kumimoji="1" lang="en-US" altLang="zh-CN" sz="2000" dirty="0"/>
          </a:p>
          <a:p>
            <a:pPr marL="457200" indent="-457200" algn="l">
              <a:buFontTx/>
              <a:buChar char="-"/>
            </a:pPr>
            <a:r>
              <a:rPr kumimoji="1" lang="en-US" altLang="zh-CN" sz="2000" dirty="0"/>
              <a:t>10</a:t>
            </a:r>
            <a:r>
              <a:rPr kumimoji="1" lang="zh-CN" altLang="en-US" sz="2000" dirty="0"/>
              <a:t>、例程</a:t>
            </a:r>
            <a:endParaRPr kumimoji="1" lang="en-US" altLang="zh-CN" sz="2000" dirty="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地空配合规则解释</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、地空配合规则</a:t>
            </a:r>
            <a:endParaRPr kumimoji="1" lang="zh-CN" altLang="en-US" b="1" dirty="0"/>
          </a:p>
        </p:txBody>
      </p:sp>
      <p:sp>
        <p:nvSpPr>
          <p:cNvPr id="15" name="文本框 14"/>
          <p:cNvSpPr txBox="1"/>
          <p:nvPr/>
        </p:nvSpPr>
        <p:spPr>
          <a:xfrm>
            <a:off x="1195831" y="2643276"/>
            <a:ext cx="4826341" cy="2585323"/>
          </a:xfrm>
          <a:prstGeom prst="rect">
            <a:avLst/>
          </a:prstGeom>
          <a:noFill/>
        </p:spPr>
        <p:txBody>
          <a:bodyPr wrap="square" rtlCol="0">
            <a:spAutoFit/>
          </a:bodyPr>
          <a:lstStyle/>
          <a:p>
            <a:pPr>
              <a:lnSpc>
                <a:spcPct val="150000"/>
              </a:lnSpc>
            </a:pPr>
            <a:r>
              <a:rPr lang="zh-CN" altLang="en-US" b="1" dirty="0"/>
              <a:t>●</a:t>
            </a:r>
            <a:r>
              <a:rPr lang="zh-CN" altLang="zh-CN" dirty="0"/>
              <a:t>空中机器人起飞后，在战场地面标记的引导下飞行至对方基地上方，并悬停于此。</a:t>
            </a:r>
          </a:p>
          <a:p>
            <a:pPr>
              <a:lnSpc>
                <a:spcPct val="150000"/>
              </a:lnSpc>
            </a:pPr>
            <a:r>
              <a:rPr lang="en-US" altLang="zh-CN" dirty="0"/>
              <a:t>       </a:t>
            </a:r>
            <a:r>
              <a:rPr lang="zh-CN" altLang="zh-CN" dirty="0"/>
              <a:t>场地中有为空中机器人设计的停机坪与引导标识，敌方的基地也可以实现识别空中无人机上的视觉标签，所以空中机器人也是比赛的关键之一。</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7620000" y="2359926"/>
            <a:ext cx="2753032" cy="31520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破甲功能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、破甲功能</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a:t>●</a:t>
            </a:r>
            <a:r>
              <a:rPr lang="zh-CN" altLang="zh-CN" dirty="0"/>
              <a:t>若对方基地的裁判系统检测到空中机器人携带的视觉标签，此时空中机器人的破甲技能生效，该方基地护甲值将减少</a:t>
            </a:r>
            <a:r>
              <a:rPr lang="en-US" altLang="zh-CN" dirty="0"/>
              <a:t>50</a:t>
            </a:r>
            <a:r>
              <a:rPr lang="zh-CN" altLang="zh-CN" dirty="0"/>
              <a:t>点，时间持续</a:t>
            </a:r>
            <a:r>
              <a:rPr lang="en-US" altLang="zh-CN" dirty="0"/>
              <a:t>20</a:t>
            </a:r>
            <a:r>
              <a:rPr lang="zh-CN" altLang="zh-CN" dirty="0"/>
              <a:t>秒。</a:t>
            </a:r>
            <a:r>
              <a:rPr lang="en-US" altLang="zh-CN" dirty="0"/>
              <a:t>20</a:t>
            </a:r>
            <a:r>
              <a:rPr lang="zh-CN" altLang="zh-CN" dirty="0"/>
              <a:t>秒持续时间结束后，基地护甲值恢复至未受破甲技能攻击时的数值。</a:t>
            </a:r>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706247" y="2643276"/>
            <a:ext cx="2411147" cy="23171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3</a:t>
            </a:r>
            <a:r>
              <a:rPr kumimoji="1" lang="zh-CN" altLang="en-US" dirty="0"/>
              <a:t>、规则</a:t>
            </a:r>
            <a:r>
              <a:rPr kumimoji="1" lang="en-US" altLang="zh-CN" dirty="0"/>
              <a:t>/</a:t>
            </a:r>
            <a:r>
              <a:rPr kumimoji="1" lang="zh-CN" altLang="en-US" dirty="0"/>
              <a:t>实现难点</a:t>
            </a:r>
            <a:endParaRPr kumimoji="1" lang="en-US" altLang="zh-CN" dirty="0"/>
          </a:p>
        </p:txBody>
      </p:sp>
      <p:graphicFrame>
        <p:nvGraphicFramePr>
          <p:cNvPr id="2" name="表格 1"/>
          <p:cNvGraphicFramePr>
            <a:graphicFrameLocks noGrp="1"/>
          </p:cNvGraphicFramePr>
          <p:nvPr/>
        </p:nvGraphicFramePr>
        <p:xfrm>
          <a:off x="586229" y="2783840"/>
          <a:ext cx="5431112" cy="2696312"/>
        </p:xfrm>
        <a:graphic>
          <a:graphicData uri="http://schemas.openxmlformats.org/drawingml/2006/table">
            <a:tbl>
              <a:tblPr firstRow="1" bandRow="1">
                <a:tableStyleId>{5C22544A-7EE6-4342-B048-85BDC9FD1C3A}</a:tableStyleId>
              </a:tblPr>
              <a:tblGrid>
                <a:gridCol w="2727242">
                  <a:extLst>
                    <a:ext uri="{9D8B030D-6E8A-4147-A177-3AD203B41FA5}">
                      <a16:colId xmlns:a16="http://schemas.microsoft.com/office/drawing/2014/main" val="20000"/>
                    </a:ext>
                  </a:extLst>
                </a:gridCol>
                <a:gridCol w="2703870">
                  <a:extLst>
                    <a:ext uri="{9D8B030D-6E8A-4147-A177-3AD203B41FA5}">
                      <a16:colId xmlns:a16="http://schemas.microsoft.com/office/drawing/2014/main" val="20001"/>
                    </a:ext>
                  </a:extLst>
                </a:gridCol>
              </a:tblGrid>
              <a:tr h="467360">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飞行控制</a:t>
                      </a:r>
                    </a:p>
                  </a:txBody>
                  <a:tcPr marL="68580" marR="68580" marT="0" marB="0"/>
                </a:tc>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冷却时间限制</a:t>
                      </a:r>
                    </a:p>
                  </a:txBody>
                  <a:tcPr marL="68580" marR="68580" marT="0" marB="0"/>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需要在引导标识或者手动盲飞的情况下到达地方基地上方，熟练的通过遥控操作机器人或通过编程控制机器人是规则中的难点</a:t>
                      </a:r>
                      <a:r>
                        <a:rPr lang="zh-CN" sz="1800" b="1" kern="1200" dirty="0">
                          <a:solidFill>
                            <a:schemeClr val="tx1"/>
                          </a:solidFill>
                          <a:latin typeface="+mn-lt"/>
                          <a:ea typeface="+mn-ea"/>
                          <a:cs typeface="+mn-cs"/>
                        </a:rPr>
                        <a:t>。</a:t>
                      </a:r>
                    </a:p>
                  </a:txBody>
                  <a:tcPr marL="68580" marR="68580" marT="0" marB="0"/>
                </a:tc>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空中机器人到达基地上方时进行破甲时，不能无限时间破甲悬停，</a:t>
                      </a:r>
                      <a:r>
                        <a:rPr lang="en-US" sz="1800" b="0" kern="1200" dirty="0">
                          <a:solidFill>
                            <a:schemeClr val="tx1"/>
                          </a:solidFill>
                          <a:latin typeface="+mn-lt"/>
                          <a:ea typeface="+mn-ea"/>
                          <a:cs typeface="+mn-cs"/>
                        </a:rPr>
                        <a:t>20</a:t>
                      </a:r>
                      <a:r>
                        <a:rPr lang="zh-CN" sz="1800" b="0" kern="1200" dirty="0">
                          <a:solidFill>
                            <a:schemeClr val="tx1"/>
                          </a:solidFill>
                          <a:latin typeface="+mn-lt"/>
                          <a:ea typeface="+mn-ea"/>
                          <a:cs typeface="+mn-cs"/>
                        </a:rPr>
                        <a:t>秒后需要进入冷却时间，返回己方停机坪。</a:t>
                      </a:r>
                    </a:p>
                  </a:txBody>
                  <a:tcPr marL="68580" marR="68580" marT="0" marB="0"/>
                </a:tc>
                <a:extLst>
                  <a:ext uri="{0D108BD9-81ED-4DB2-BD59-A6C34878D82A}">
                    <a16:rowId xmlns:a16="http://schemas.microsoft.com/office/drawing/2014/main" val="10001"/>
                  </a:ext>
                </a:extLst>
              </a:tr>
            </a:tbl>
          </a:graphicData>
        </a:graphic>
      </p:graphicFrame>
      <p:graphicFrame>
        <p:nvGraphicFramePr>
          <p:cNvPr id="14" name="表格 13"/>
          <p:cNvGraphicFramePr>
            <a:graphicFrameLocks noGrp="1"/>
          </p:cNvGraphicFramePr>
          <p:nvPr/>
        </p:nvGraphicFramePr>
        <p:xfrm>
          <a:off x="6417878" y="2773680"/>
          <a:ext cx="5292508" cy="2706472"/>
        </p:xfrm>
        <a:graphic>
          <a:graphicData uri="http://schemas.openxmlformats.org/drawingml/2006/table">
            <a:tbl>
              <a:tblPr firstRow="1" bandRow="1">
                <a:tableStyleId>{5C22544A-7EE6-4342-B048-85BDC9FD1C3A}</a:tableStyleId>
              </a:tblPr>
              <a:tblGrid>
                <a:gridCol w="2646254">
                  <a:extLst>
                    <a:ext uri="{9D8B030D-6E8A-4147-A177-3AD203B41FA5}">
                      <a16:colId xmlns:a16="http://schemas.microsoft.com/office/drawing/2014/main" val="20000"/>
                    </a:ext>
                  </a:extLst>
                </a:gridCol>
                <a:gridCol w="2646254">
                  <a:extLst>
                    <a:ext uri="{9D8B030D-6E8A-4147-A177-3AD203B41FA5}">
                      <a16:colId xmlns:a16="http://schemas.microsoft.com/office/drawing/2014/main" val="20001"/>
                    </a:ext>
                  </a:extLst>
                </a:gridCol>
              </a:tblGrid>
              <a:tr h="477520">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空中机器人控制</a:t>
                      </a:r>
                    </a:p>
                  </a:txBody>
                  <a:tcPr marL="68580" marR="68580" marT="0" marB="0"/>
                </a:tc>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飞行轨迹</a:t>
                      </a:r>
                    </a:p>
                  </a:txBody>
                  <a:tcPr marL="68580" marR="68580" marT="0" marB="0"/>
                </a:tc>
                <a:extLst>
                  <a:ext uri="{0D108BD9-81ED-4DB2-BD59-A6C34878D82A}">
                    <a16:rowId xmlns:a16="http://schemas.microsoft.com/office/drawing/2014/main" val="10000"/>
                  </a:ext>
                </a:extLst>
              </a:tr>
              <a:tr h="2228952">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能够通过编程，使空中机器人实现自动起飞、悬停触发破甲、自动返回降落将是我们实现的难点。</a:t>
                      </a:r>
                    </a:p>
                  </a:txBody>
                  <a:tcPr marL="68580" marR="68580" marT="0" marB="0"/>
                </a:tc>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比赛场上分秒必争，如果不按照引导标识，规划出更短或者更稳定的飞行轨迹，同样也是获得比赛胜利的关键点。</a:t>
                      </a:r>
                    </a:p>
                  </a:txBody>
                  <a:tcPr marL="68580" marR="68580" marT="0" marB="0"/>
                </a:tc>
                <a:extLst>
                  <a:ext uri="{0D108BD9-81ED-4DB2-BD59-A6C34878D82A}">
                    <a16:rowId xmlns:a16="http://schemas.microsoft.com/office/drawing/2014/main" val="10001"/>
                  </a:ext>
                </a:extLst>
              </a:tr>
            </a:tbl>
          </a:graphicData>
        </a:graphic>
      </p:graphicFrame>
      <p:sp>
        <p:nvSpPr>
          <p:cNvPr id="5" name="矩形 4"/>
          <p:cNvSpPr/>
          <p:nvPr/>
        </p:nvSpPr>
        <p:spPr>
          <a:xfrm>
            <a:off x="2441169" y="2071003"/>
            <a:ext cx="1377300" cy="553998"/>
          </a:xfrm>
          <a:prstGeom prst="rect">
            <a:avLst/>
          </a:prstGeom>
        </p:spPr>
        <p:txBody>
          <a:bodyPr wrap="none">
            <a:spAutoFit/>
          </a:bodyPr>
          <a:lstStyle/>
          <a:p>
            <a:pPr>
              <a:lnSpc>
                <a:spcPct val="150000"/>
              </a:lnSpc>
            </a:pPr>
            <a:r>
              <a:rPr lang="zh-CN" altLang="en-US" sz="2000" b="1" dirty="0"/>
              <a:t>●规则难点</a:t>
            </a:r>
            <a:endParaRPr lang="en-US" altLang="zh-CN" sz="2000" b="1" dirty="0"/>
          </a:p>
        </p:txBody>
      </p:sp>
      <p:sp>
        <p:nvSpPr>
          <p:cNvPr id="16" name="矩形 15"/>
          <p:cNvSpPr/>
          <p:nvPr/>
        </p:nvSpPr>
        <p:spPr>
          <a:xfrm>
            <a:off x="8247241" y="2071003"/>
            <a:ext cx="1377300" cy="553998"/>
          </a:xfrm>
          <a:prstGeom prst="rect">
            <a:avLst/>
          </a:prstGeom>
        </p:spPr>
        <p:txBody>
          <a:bodyPr wrap="none">
            <a:spAutoFit/>
          </a:bodyPr>
          <a:lstStyle/>
          <a:p>
            <a:pPr>
              <a:lnSpc>
                <a:spcPct val="150000"/>
              </a:lnSpc>
            </a:pPr>
            <a:r>
              <a:rPr lang="zh-CN" altLang="en-US" sz="2000" b="1" dirty="0"/>
              <a:t>●实现难点</a:t>
            </a:r>
            <a:endParaRPr lang="en-US" altLang="zh-CN"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入门教程</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、空中机器人入门</a:t>
            </a:r>
            <a:endParaRPr kumimoji="1" lang="zh-CN" altLang="en-US" b="1" dirty="0"/>
          </a:p>
        </p:txBody>
      </p:sp>
      <p:sp>
        <p:nvSpPr>
          <p:cNvPr id="15" name="文本框 14"/>
          <p:cNvSpPr txBox="1"/>
          <p:nvPr/>
        </p:nvSpPr>
        <p:spPr>
          <a:xfrm>
            <a:off x="1195831" y="2643276"/>
            <a:ext cx="4826341" cy="923330"/>
          </a:xfrm>
          <a:prstGeom prst="rect">
            <a:avLst/>
          </a:prstGeom>
          <a:noFill/>
        </p:spPr>
        <p:txBody>
          <a:bodyPr wrap="square" rtlCol="0">
            <a:spAutoFit/>
          </a:bodyPr>
          <a:lstStyle/>
          <a:p>
            <a:pPr>
              <a:lnSpc>
                <a:spcPct val="150000"/>
              </a:lnSpc>
            </a:pPr>
            <a:r>
              <a:rPr lang="zh-CN" altLang="en-US" b="1" dirty="0"/>
              <a:t>●</a:t>
            </a:r>
            <a:r>
              <a:rPr lang="zh-CN" altLang="zh-CN" dirty="0"/>
              <a:t>空中机器人为</a:t>
            </a:r>
            <a:r>
              <a:rPr lang="en-US" altLang="zh-CN" dirty="0"/>
              <a:t>DJI </a:t>
            </a:r>
            <a:r>
              <a:rPr lang="en-US" altLang="zh-CN" dirty="0" err="1"/>
              <a:t>Tello</a:t>
            </a:r>
            <a:r>
              <a:rPr lang="zh-CN" altLang="zh-CN" dirty="0"/>
              <a:t>无人机，是带有图传的迷你小型无人机。</a:t>
            </a:r>
          </a:p>
        </p:txBody>
      </p:sp>
      <p:sp>
        <p:nvSpPr>
          <p:cNvPr id="13" name="文本框 12"/>
          <p:cNvSpPr txBox="1"/>
          <p:nvPr/>
        </p:nvSpPr>
        <p:spPr>
          <a:xfrm>
            <a:off x="6685936" y="2643275"/>
            <a:ext cx="4945540" cy="3000821"/>
          </a:xfrm>
          <a:prstGeom prst="rect">
            <a:avLst/>
          </a:prstGeom>
          <a:noFill/>
        </p:spPr>
        <p:txBody>
          <a:bodyPr wrap="square" rtlCol="0">
            <a:spAutoFit/>
          </a:bodyPr>
          <a:lstStyle/>
          <a:p>
            <a:pPr>
              <a:lnSpc>
                <a:spcPct val="150000"/>
              </a:lnSpc>
            </a:pPr>
            <a:r>
              <a:rPr lang="zh-CN" altLang="en-US" b="1" dirty="0"/>
              <a:t>●</a:t>
            </a:r>
            <a:r>
              <a:rPr lang="zh-CN" altLang="zh-CN" dirty="0"/>
              <a:t>如果是第一次拿到与接触</a:t>
            </a:r>
            <a:r>
              <a:rPr lang="en-US" altLang="zh-CN" dirty="0" err="1"/>
              <a:t>Tello</a:t>
            </a:r>
            <a:r>
              <a:rPr lang="zh-CN" altLang="zh-CN" dirty="0"/>
              <a:t>请扫码安装</a:t>
            </a:r>
            <a:r>
              <a:rPr lang="en-US" altLang="zh-CN" dirty="0" err="1"/>
              <a:t>Tello</a:t>
            </a:r>
            <a:r>
              <a:rPr lang="en-US" altLang="zh-CN" dirty="0"/>
              <a:t> App</a:t>
            </a:r>
            <a:r>
              <a:rPr lang="zh-CN" altLang="zh-CN" dirty="0"/>
              <a:t>并在官网上查看教学视频进行入门。</a:t>
            </a:r>
            <a:endParaRPr lang="en-US" altLang="zh-CN" dirty="0"/>
          </a:p>
          <a:p>
            <a:pPr>
              <a:lnSpc>
                <a:spcPct val="150000"/>
              </a:lnSpc>
            </a:pPr>
            <a:endParaRPr lang="en-US" altLang="zh-CN" dirty="0"/>
          </a:p>
          <a:p>
            <a:pPr>
              <a:lnSpc>
                <a:spcPct val="150000"/>
              </a:lnSpc>
            </a:pPr>
            <a:r>
              <a:rPr lang="en-US" altLang="zh-CN" b="1" dirty="0" err="1"/>
              <a:t>Tello</a:t>
            </a:r>
            <a:r>
              <a:rPr lang="en-US" altLang="zh-CN" b="1" dirty="0"/>
              <a:t> APP</a:t>
            </a:r>
            <a:r>
              <a:rPr lang="zh-CN" altLang="en-US" b="1" dirty="0"/>
              <a:t>：</a:t>
            </a:r>
            <a:r>
              <a:rPr lang="zh-CN" altLang="en-US" dirty="0"/>
              <a:t>可以进行遥控飞行</a:t>
            </a:r>
            <a:endParaRPr lang="en-US" altLang="zh-CN" dirty="0"/>
          </a:p>
          <a:p>
            <a:pPr>
              <a:lnSpc>
                <a:spcPct val="150000"/>
              </a:lnSpc>
            </a:pPr>
            <a:r>
              <a:rPr lang="en-US" altLang="zh-CN" b="1" dirty="0" err="1"/>
              <a:t>Tello</a:t>
            </a:r>
            <a:r>
              <a:rPr lang="en-US" altLang="zh-CN" b="1" dirty="0"/>
              <a:t> EDU APP</a:t>
            </a:r>
            <a:r>
              <a:rPr lang="zh-CN" altLang="en-US" b="1" dirty="0"/>
              <a:t>：</a:t>
            </a:r>
            <a:r>
              <a:rPr lang="zh-CN" altLang="en-US" dirty="0"/>
              <a:t>可以实现移动端</a:t>
            </a:r>
            <a:r>
              <a:rPr lang="en-US" altLang="zh-CN" dirty="0"/>
              <a:t>Scratch</a:t>
            </a:r>
            <a:r>
              <a:rPr lang="zh-CN" altLang="en-US" dirty="0"/>
              <a:t>编程</a:t>
            </a:r>
            <a:endParaRPr lang="en-US" altLang="zh-CN" dirty="0"/>
          </a:p>
          <a:p>
            <a:pPr>
              <a:lnSpc>
                <a:spcPct val="150000"/>
              </a:lnSpc>
            </a:pPr>
            <a:r>
              <a:rPr lang="en-US" altLang="zh-CN" b="1" dirty="0" err="1">
                <a:latin typeface="微软雅黑" panose="020B0503020204020204" pitchFamily="34" charset="-122"/>
                <a:ea typeface="微软雅黑" panose="020B0503020204020204" pitchFamily="34" charset="-122"/>
                <a:cs typeface="宋体" panose="02010600030101010101" pitchFamily="2" charset="-122"/>
              </a:rPr>
              <a:t>Tello</a:t>
            </a:r>
            <a:r>
              <a:rPr lang="en-US" altLang="zh-CN" b="1" dirty="0">
                <a:latin typeface="微软雅黑" panose="020B0503020204020204" pitchFamily="34" charset="-122"/>
                <a:ea typeface="微软雅黑" panose="020B0503020204020204" pitchFamily="34" charset="-122"/>
                <a:cs typeface="宋体" panose="02010600030101010101" pitchFamily="2" charset="-122"/>
              </a:rPr>
              <a:t> </a:t>
            </a:r>
            <a:r>
              <a:rPr lang="zh-CN" altLang="en-US" b="1" dirty="0">
                <a:latin typeface="微软雅黑" panose="020B0503020204020204" pitchFamily="34" charset="-122"/>
                <a:ea typeface="微软雅黑" panose="020B0503020204020204" pitchFamily="34" charset="-122"/>
                <a:cs typeface="宋体" panose="02010600030101010101" pitchFamily="2" charset="-122"/>
              </a:rPr>
              <a:t>官方网站：</a:t>
            </a:r>
            <a:r>
              <a:rPr lang="en-US" altLang="zh-CN" dirty="0">
                <a:latin typeface="微软雅黑" panose="020B0503020204020204" pitchFamily="34" charset="-122"/>
                <a:ea typeface="微软雅黑" panose="020B0503020204020204" pitchFamily="34" charset="-122"/>
                <a:cs typeface="宋体" panose="02010600030101010101" pitchFamily="2" charset="-122"/>
              </a:rPr>
              <a:t>https://www.ryzerobotics.com/cn/tello-edu</a:t>
            </a:r>
            <a:endParaRPr lang="en-US" altLang="zh-CN" sz="2800" dirty="0">
              <a:latin typeface="Arial" panose="020B0604020202090204" pitchFamily="34" charset="0"/>
            </a:endParaRPr>
          </a:p>
        </p:txBody>
      </p:sp>
      <p:pic>
        <p:nvPicPr>
          <p:cNvPr id="14" name="图片 13"/>
          <p:cNvPicPr/>
          <p:nvPr/>
        </p:nvPicPr>
        <p:blipFill>
          <a:blip r:embed="rId3"/>
          <a:stretch>
            <a:fillRect/>
          </a:stretch>
        </p:blipFill>
        <p:spPr>
          <a:xfrm>
            <a:off x="2063780" y="3736523"/>
            <a:ext cx="2917402" cy="2084174"/>
          </a:xfrm>
          <a:prstGeom prst="rect">
            <a:avLst/>
          </a:prstGeom>
        </p:spPr>
      </p:pic>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遥控控制</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a:t>
            </a:r>
            <a:r>
              <a:rPr kumimoji="1" lang="en-US" altLang="zh-CN" dirty="0"/>
              <a:t>APP&amp;</a:t>
            </a:r>
            <a:r>
              <a:rPr kumimoji="1" lang="zh-CN" altLang="en-US" dirty="0"/>
              <a:t>遥控手柄控制</a:t>
            </a:r>
            <a:endParaRPr kumimoji="1" lang="zh-CN" altLang="en-US" b="1" dirty="0"/>
          </a:p>
        </p:txBody>
      </p:sp>
      <p:sp>
        <p:nvSpPr>
          <p:cNvPr id="8" name="文本框 7"/>
          <p:cNvSpPr txBox="1"/>
          <p:nvPr/>
        </p:nvSpPr>
        <p:spPr>
          <a:xfrm>
            <a:off x="1195831" y="2643276"/>
            <a:ext cx="8150300" cy="507831"/>
          </a:xfrm>
          <a:prstGeom prst="rect">
            <a:avLst/>
          </a:prstGeom>
          <a:noFill/>
        </p:spPr>
        <p:txBody>
          <a:bodyPr wrap="square" rtlCol="0">
            <a:spAutoFit/>
          </a:bodyPr>
          <a:lstStyle/>
          <a:p>
            <a:pPr>
              <a:lnSpc>
                <a:spcPct val="150000"/>
              </a:lnSpc>
            </a:pPr>
            <a:r>
              <a:rPr lang="zh-CN" altLang="en-US" b="1" dirty="0"/>
              <a:t>●</a:t>
            </a:r>
            <a:r>
              <a:rPr lang="en-US" altLang="zh-CN" dirty="0" err="1">
                <a:latin typeface="微软雅黑" panose="020B0503020204020204" pitchFamily="34" charset="-122"/>
                <a:ea typeface="微软雅黑" panose="020B0503020204020204" pitchFamily="34" charset="-122"/>
                <a:cs typeface="宋体" panose="02010600030101010101" pitchFamily="2" charset="-122"/>
              </a:rPr>
              <a:t>Tello</a:t>
            </a:r>
            <a:r>
              <a:rPr lang="zh-CN" altLang="zh-CN" dirty="0">
                <a:latin typeface="微软雅黑" panose="020B0503020204020204" pitchFamily="34" charset="-122"/>
                <a:ea typeface="微软雅黑" panose="020B0503020204020204" pitchFamily="34" charset="-122"/>
                <a:cs typeface="宋体" panose="02010600030101010101" pitchFamily="2" charset="-122"/>
              </a:rPr>
              <a:t>与</a:t>
            </a:r>
            <a:r>
              <a:rPr lang="en-US" altLang="zh-CN" dirty="0" err="1">
                <a:latin typeface="微软雅黑" panose="020B0503020204020204" pitchFamily="34" charset="-122"/>
                <a:ea typeface="微软雅黑" panose="020B0503020204020204" pitchFamily="34" charset="-122"/>
                <a:cs typeface="宋体" panose="02010600030101010101" pitchFamily="2" charset="-122"/>
              </a:rPr>
              <a:t>Tello</a:t>
            </a:r>
            <a:r>
              <a:rPr lang="en-US" altLang="zh-CN" dirty="0">
                <a:latin typeface="微软雅黑" panose="020B0503020204020204" pitchFamily="34" charset="-122"/>
                <a:ea typeface="微软雅黑" panose="020B0503020204020204" pitchFamily="34" charset="-122"/>
                <a:cs typeface="宋体" panose="02010600030101010101" pitchFamily="2" charset="-122"/>
              </a:rPr>
              <a:t> EDU APP</a:t>
            </a:r>
            <a:r>
              <a:rPr lang="zh-CN" altLang="zh-CN" dirty="0">
                <a:latin typeface="微软雅黑" panose="020B0503020204020204" pitchFamily="34" charset="-122"/>
                <a:ea typeface="微软雅黑" panose="020B0503020204020204" pitchFamily="34" charset="-122"/>
                <a:cs typeface="宋体" panose="02010600030101010101" pitchFamily="2" charset="-122"/>
              </a:rPr>
              <a:t>同样都是在移动端可以进行手动遥控控制无人机飞行。</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3483654" y="3534877"/>
            <a:ext cx="5658330" cy="24616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编程控制</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a:t>
            </a:r>
            <a:r>
              <a:rPr kumimoji="1" lang="en-US" altLang="zh-CN" dirty="0"/>
              <a:t>APP&amp;</a:t>
            </a:r>
            <a:r>
              <a:rPr kumimoji="1" lang="zh-CN" altLang="en-US" dirty="0"/>
              <a:t>遥控手柄控制</a:t>
            </a:r>
            <a:endParaRPr kumimoji="1" lang="zh-CN" altLang="en-US" b="1" dirty="0"/>
          </a:p>
        </p:txBody>
      </p:sp>
      <p:sp>
        <p:nvSpPr>
          <p:cNvPr id="8" name="文本框 7"/>
          <p:cNvSpPr txBox="1"/>
          <p:nvPr/>
        </p:nvSpPr>
        <p:spPr>
          <a:xfrm>
            <a:off x="1195831" y="2643276"/>
            <a:ext cx="8150300" cy="369332"/>
          </a:xfrm>
          <a:prstGeom prst="rect">
            <a:avLst/>
          </a:prstGeom>
          <a:noFill/>
        </p:spPr>
        <p:txBody>
          <a:bodyPr wrap="square" rtlCol="0">
            <a:spAutoFit/>
          </a:bodyPr>
          <a:lstStyle/>
          <a:p>
            <a:r>
              <a:rPr lang="zh-CN" altLang="en-US" b="1" dirty="0"/>
              <a:t>●</a:t>
            </a:r>
            <a:r>
              <a:rPr lang="en-US" altLang="zh-CN" dirty="0" err="1"/>
              <a:t>Tello</a:t>
            </a:r>
            <a:r>
              <a:rPr lang="en-US" altLang="zh-CN" dirty="0"/>
              <a:t> EDU</a:t>
            </a:r>
            <a:r>
              <a:rPr lang="zh-CN" altLang="zh-CN" dirty="0"/>
              <a:t>可以在移动端进行模块拖动编程。</a:t>
            </a:r>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3483654" y="3655032"/>
            <a:ext cx="5658330" cy="2461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781796" cy="773628"/>
            <a:chOff x="1303083" y="1064827"/>
            <a:chExt cx="4781796"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945311" cy="523220"/>
            </a:xfrm>
            <a:prstGeom prst="rect">
              <a:avLst/>
            </a:prstGeom>
          </p:spPr>
          <p:txBody>
            <a:bodyPr wrap="none">
              <a:spAutoFit/>
            </a:bodyPr>
            <a:lstStyle/>
            <a:p>
              <a:pPr defTabSz="608965"/>
              <a:r>
                <a:rPr lang="zh-CN" altLang="zh-CN" sz="2800" b="1" dirty="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蓝方能量机关随机数</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、激活规则</a:t>
            </a:r>
            <a:endParaRPr kumimoji="1" lang="zh-CN" altLang="en-US" b="1" dirty="0"/>
          </a:p>
        </p:txBody>
      </p:sp>
      <p:sp>
        <p:nvSpPr>
          <p:cNvPr id="15" name="文本框 14"/>
          <p:cNvSpPr txBox="1"/>
          <p:nvPr/>
        </p:nvSpPr>
        <p:spPr>
          <a:xfrm>
            <a:off x="182880" y="2643276"/>
            <a:ext cx="6246795" cy="2536400"/>
          </a:xfrm>
          <a:prstGeom prst="rect">
            <a:avLst/>
          </a:prstGeom>
          <a:noFill/>
        </p:spPr>
        <p:txBody>
          <a:bodyPr wrap="square" rtlCol="0">
            <a:spAutoFit/>
          </a:bodyPr>
          <a:lstStyle/>
          <a:p>
            <a:pPr>
              <a:lnSpc>
                <a:spcPct val="150000"/>
              </a:lnSpc>
            </a:pPr>
            <a:r>
              <a:rPr lang="en-SG" altLang="zh-CN" b="1"/>
              <a:t>The activation success will be identified. After successful activation, the electronic visual tag displays the attack force plus the visual tag, and the team gets 2 times the attack force plus the tag when the robot recognizes the visual tag.
</a:t>
            </a:r>
            <a:endParaRPr lang="zh-CN" altLang="zh-CN" dirty="0"/>
          </a:p>
        </p:txBody>
      </p:sp>
      <p:pic>
        <p:nvPicPr>
          <p:cNvPr id="13" name="图片 12">
            <a:extLst>
              <a:ext uri="{FF2B5EF4-FFF2-40B4-BE49-F238E27FC236}">
                <a16:creationId xmlns:a16="http://schemas.microsoft.com/office/drawing/2014/main" id="{9EEC6D83-2FED-43AE-A4AC-D7FC1F9DA98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63241" y="2390256"/>
            <a:ext cx="4295999"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a:t>
            </a:r>
            <a:r>
              <a:rPr kumimoji="1" lang="en-US" altLang="zh-CN" dirty="0"/>
              <a:t>Scratch</a:t>
            </a:r>
            <a:r>
              <a:rPr kumimoji="1" lang="zh-CN" altLang="zh-CN" dirty="0"/>
              <a:t>来控制无人机</a:t>
            </a:r>
          </a:p>
        </p:txBody>
      </p:sp>
      <p:sp>
        <p:nvSpPr>
          <p:cNvPr id="8" name="文本框 7"/>
          <p:cNvSpPr txBox="1"/>
          <p:nvPr/>
        </p:nvSpPr>
        <p:spPr>
          <a:xfrm>
            <a:off x="1210500" y="2460743"/>
            <a:ext cx="5017045" cy="874407"/>
          </a:xfrm>
          <a:prstGeom prst="rect">
            <a:avLst/>
          </a:prstGeom>
          <a:noFill/>
        </p:spPr>
        <p:txBody>
          <a:bodyPr wrap="square" rtlCol="0">
            <a:spAutoFit/>
          </a:bodyPr>
          <a:lstStyle/>
          <a:p>
            <a:pPr lvl="0">
              <a:lnSpc>
                <a:spcPct val="150000"/>
              </a:lnSpc>
            </a:pPr>
            <a:r>
              <a:rPr lang="zh-CN" altLang="en-US" dirty="0"/>
              <a:t>●</a:t>
            </a:r>
            <a:r>
              <a:rPr lang="en-US" altLang="zh-CN" dirty="0"/>
              <a:t>1</a:t>
            </a:r>
            <a:r>
              <a:rPr lang="zh-CN" altLang="en-US" dirty="0"/>
              <a:t>、</a:t>
            </a:r>
            <a:r>
              <a:rPr lang="zh-CN" altLang="zh-CN" dirty="0"/>
              <a:t>访问</a:t>
            </a:r>
            <a:r>
              <a:rPr lang="en-US" altLang="zh-CN" dirty="0"/>
              <a:t> https://scratch.mit.edu/download </a:t>
            </a:r>
            <a:r>
              <a:rPr lang="zh-CN" altLang="zh-CN" dirty="0"/>
              <a:t>，按照指引安装</a:t>
            </a:r>
            <a:r>
              <a:rPr lang="en-US" altLang="zh-CN" dirty="0"/>
              <a:t> Scratch 2.0 Offline Editor</a:t>
            </a:r>
            <a:r>
              <a:rPr lang="zh-CN" altLang="zh-CN" dirty="0"/>
              <a:t>。</a:t>
            </a:r>
          </a:p>
        </p:txBody>
      </p:sp>
      <p:pic>
        <p:nvPicPr>
          <p:cNvPr id="10" name="图片 9"/>
          <p:cNvPicPr/>
          <p:nvPr/>
        </p:nvPicPr>
        <p:blipFill>
          <a:blip r:embed="rId3"/>
          <a:stretch>
            <a:fillRect/>
          </a:stretch>
        </p:blipFill>
        <p:spPr>
          <a:xfrm>
            <a:off x="1964834" y="3708131"/>
            <a:ext cx="3508375" cy="1439545"/>
          </a:xfrm>
          <a:prstGeom prst="rect">
            <a:avLst/>
          </a:prstGeom>
        </p:spPr>
      </p:pic>
      <p:sp>
        <p:nvSpPr>
          <p:cNvPr id="12" name="文本框 11"/>
          <p:cNvSpPr txBox="1"/>
          <p:nvPr/>
        </p:nvSpPr>
        <p:spPr>
          <a:xfrm>
            <a:off x="6647169" y="2460743"/>
            <a:ext cx="5017045" cy="874407"/>
          </a:xfrm>
          <a:prstGeom prst="rect">
            <a:avLst/>
          </a:prstGeom>
          <a:noFill/>
        </p:spPr>
        <p:txBody>
          <a:bodyPr wrap="square" rtlCol="0">
            <a:spAutoFit/>
          </a:bodyPr>
          <a:lstStyle/>
          <a:p>
            <a:pPr>
              <a:lnSpc>
                <a:spcPct val="150000"/>
              </a:lnSpc>
            </a:pPr>
            <a:r>
              <a:rPr lang="zh-CN" altLang="en-US" dirty="0"/>
              <a:t>●</a:t>
            </a:r>
            <a:r>
              <a:rPr lang="en-US" altLang="zh-CN" dirty="0"/>
              <a:t>2</a:t>
            </a:r>
            <a:r>
              <a:rPr lang="zh-CN" altLang="en-US" dirty="0"/>
              <a:t>、</a:t>
            </a:r>
            <a:r>
              <a:rPr lang="zh-CN" altLang="zh-CN" dirty="0"/>
              <a:t>访问</a:t>
            </a:r>
            <a:r>
              <a:rPr lang="en-US" altLang="zh-CN" dirty="0"/>
              <a:t> https://nodejs.org/en/download/</a:t>
            </a:r>
            <a:r>
              <a:rPr lang="zh-CN" altLang="zh-CN" dirty="0"/>
              <a:t>，根据电脑系统类 型，下载并安装</a:t>
            </a:r>
            <a:r>
              <a:rPr lang="en-US" altLang="zh-CN" dirty="0"/>
              <a:t> node.js</a:t>
            </a:r>
            <a:r>
              <a:rPr lang="zh-CN" altLang="zh-CN" dirty="0"/>
              <a:t>。</a:t>
            </a:r>
          </a:p>
        </p:txBody>
      </p:sp>
      <p:pic>
        <p:nvPicPr>
          <p:cNvPr id="14" name="图片 13"/>
          <p:cNvPicPr/>
          <p:nvPr/>
        </p:nvPicPr>
        <p:blipFill>
          <a:blip r:embed="rId4"/>
          <a:stretch>
            <a:fillRect/>
          </a:stretch>
        </p:blipFill>
        <p:spPr>
          <a:xfrm>
            <a:off x="7396423" y="3528108"/>
            <a:ext cx="3518535" cy="1799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a:t>
            </a:r>
            <a:r>
              <a:rPr kumimoji="1" lang="en-US" altLang="zh-CN" dirty="0"/>
              <a:t>Scratch</a:t>
            </a:r>
            <a:r>
              <a:rPr kumimoji="1" lang="zh-CN" altLang="zh-CN" dirty="0"/>
              <a:t>来控制无人机</a:t>
            </a:r>
          </a:p>
        </p:txBody>
      </p:sp>
      <p:sp>
        <p:nvSpPr>
          <p:cNvPr id="8" name="文本框 7"/>
          <p:cNvSpPr txBox="1"/>
          <p:nvPr/>
        </p:nvSpPr>
        <p:spPr>
          <a:xfrm>
            <a:off x="1210500" y="2460743"/>
            <a:ext cx="5017045" cy="1754326"/>
          </a:xfrm>
          <a:prstGeom prst="rect">
            <a:avLst/>
          </a:prstGeom>
          <a:noFill/>
        </p:spPr>
        <p:txBody>
          <a:bodyPr wrap="square" rtlCol="0">
            <a:spAutoFit/>
          </a:bodyPr>
          <a:lstStyle/>
          <a:p>
            <a:pPr>
              <a:lnSpc>
                <a:spcPct val="150000"/>
              </a:lnSpc>
            </a:pPr>
            <a:r>
              <a:rPr lang="zh-CN" altLang="en-US" dirty="0"/>
              <a:t>●</a:t>
            </a:r>
            <a:r>
              <a:rPr lang="en-US" altLang="zh-CN" dirty="0"/>
              <a:t>3</a:t>
            </a:r>
            <a:r>
              <a:rPr lang="zh-CN" altLang="en-US" dirty="0"/>
              <a:t>、</a:t>
            </a:r>
            <a:r>
              <a:rPr lang="zh-CN" altLang="zh-CN" dirty="0"/>
              <a:t>访</a:t>
            </a:r>
            <a:r>
              <a:rPr lang="zh-CN" altLang="en-US" dirty="0"/>
              <a:t>问</a:t>
            </a:r>
            <a:r>
              <a:rPr lang="en-US" altLang="zh-CN" dirty="0">
                <a:hlinkClick r:id="rId3"/>
              </a:rPr>
              <a:t>https://dl-cdn.ryzerobotics.com/ ... 0180222/Scratch.zip</a:t>
            </a:r>
            <a:r>
              <a:rPr lang="zh-CN" altLang="zh-CN" dirty="0"/>
              <a:t>点击下载</a:t>
            </a:r>
            <a:r>
              <a:rPr lang="en-US" altLang="zh-CN" dirty="0"/>
              <a:t> Tello.js </a:t>
            </a:r>
            <a:r>
              <a:rPr lang="zh-CN" altLang="zh-CN" dirty="0"/>
              <a:t>及</a:t>
            </a:r>
            <a:r>
              <a:rPr lang="en-US" altLang="zh-CN" dirty="0"/>
              <a:t> Tello.s2e</a:t>
            </a:r>
            <a:r>
              <a:rPr lang="zh-CN" altLang="zh-CN" dirty="0"/>
              <a:t>，打开命令行</a:t>
            </a:r>
            <a:r>
              <a:rPr lang="en-US" altLang="zh-CN" dirty="0"/>
              <a:t>Windows </a:t>
            </a:r>
            <a:r>
              <a:rPr lang="zh-CN" altLang="zh-CN" dirty="0"/>
              <a:t>系统请在</a:t>
            </a:r>
            <a:r>
              <a:rPr lang="en-US" altLang="zh-CN" dirty="0"/>
              <a:t>“</a:t>
            </a:r>
            <a:r>
              <a:rPr lang="zh-CN" altLang="zh-CN" dirty="0"/>
              <a:t>运行</a:t>
            </a:r>
            <a:r>
              <a:rPr lang="en-US" altLang="zh-CN" dirty="0"/>
              <a:t>” </a:t>
            </a:r>
            <a:r>
              <a:rPr lang="zh-CN" altLang="zh-CN" dirty="0"/>
              <a:t>中输入</a:t>
            </a:r>
            <a:r>
              <a:rPr lang="en-US" altLang="zh-CN" dirty="0"/>
              <a:t> </a:t>
            </a:r>
            <a:r>
              <a:rPr lang="en-US" altLang="zh-CN" dirty="0" err="1"/>
              <a:t>cmd</a:t>
            </a:r>
            <a:r>
              <a:rPr lang="zh-CN" altLang="zh-CN" dirty="0"/>
              <a:t>。</a:t>
            </a:r>
          </a:p>
        </p:txBody>
      </p:sp>
      <p:sp>
        <p:nvSpPr>
          <p:cNvPr id="12" name="文本框 11"/>
          <p:cNvSpPr txBox="1"/>
          <p:nvPr/>
        </p:nvSpPr>
        <p:spPr>
          <a:xfrm>
            <a:off x="6647169" y="2460743"/>
            <a:ext cx="5017045" cy="874407"/>
          </a:xfrm>
          <a:prstGeom prst="rect">
            <a:avLst/>
          </a:prstGeom>
          <a:noFill/>
        </p:spPr>
        <p:txBody>
          <a:bodyPr wrap="square" rtlCol="0">
            <a:spAutoFit/>
          </a:bodyPr>
          <a:lstStyle/>
          <a:p>
            <a:pPr lvl="0">
              <a:lnSpc>
                <a:spcPct val="150000"/>
              </a:lnSpc>
            </a:pPr>
            <a:r>
              <a:rPr lang="zh-CN" altLang="en-US" dirty="0"/>
              <a:t>●</a:t>
            </a:r>
            <a:r>
              <a:rPr lang="en-US" altLang="zh-CN" dirty="0"/>
              <a:t>4</a:t>
            </a:r>
            <a:r>
              <a:rPr lang="zh-CN" altLang="en-US" dirty="0"/>
              <a:t>、</a:t>
            </a:r>
            <a:r>
              <a:rPr lang="zh-CN" altLang="zh-CN" dirty="0"/>
              <a:t>输入 </a:t>
            </a:r>
            <a:r>
              <a:rPr lang="en-US" altLang="zh-CN" dirty="0"/>
              <a:t>Tello.js </a:t>
            </a:r>
            <a:r>
              <a:rPr lang="zh-CN" altLang="zh-CN" dirty="0"/>
              <a:t>文件存放路径后，输入</a:t>
            </a:r>
            <a:r>
              <a:rPr lang="en-US" altLang="zh-CN" dirty="0"/>
              <a:t> "node Tello.js"</a:t>
            </a:r>
            <a:r>
              <a:rPr lang="zh-CN" altLang="zh-CN" dirty="0"/>
              <a:t>，回车运行。</a:t>
            </a:r>
          </a:p>
        </p:txBody>
      </p:sp>
      <p:pic>
        <p:nvPicPr>
          <p:cNvPr id="13" name="图片 12"/>
          <p:cNvPicPr/>
          <p:nvPr/>
        </p:nvPicPr>
        <p:blipFill rotWithShape="1">
          <a:blip r:embed="rId4">
            <a:extLst>
              <a:ext uri="{28A0092B-C50C-407E-A947-70E740481C1C}">
                <a14:useLocalDpi xmlns:a14="http://schemas.microsoft.com/office/drawing/2010/main" val="0"/>
              </a:ext>
            </a:extLst>
          </a:blip>
          <a:srcRect t="40403" b="9953"/>
          <a:stretch>
            <a:fillRect/>
          </a:stretch>
        </p:blipFill>
        <p:spPr bwMode="auto">
          <a:xfrm>
            <a:off x="1559069" y="4384621"/>
            <a:ext cx="4319905" cy="1394460"/>
          </a:xfrm>
          <a:prstGeom prst="rect">
            <a:avLst/>
          </a:prstGeom>
          <a:ln>
            <a:noFill/>
          </a:ln>
        </p:spPr>
      </p:pic>
      <p:pic>
        <p:nvPicPr>
          <p:cNvPr id="15" name="图片 14"/>
          <p:cNvPicPr/>
          <p:nvPr/>
        </p:nvPicPr>
        <p:blipFill rotWithShape="1">
          <a:blip r:embed="rId5">
            <a:extLst>
              <a:ext uri="{28A0092B-C50C-407E-A947-70E740481C1C}">
                <a14:useLocalDpi xmlns:a14="http://schemas.microsoft.com/office/drawing/2010/main" val="0"/>
              </a:ext>
            </a:extLst>
          </a:blip>
          <a:srcRect b="47710"/>
          <a:stretch>
            <a:fillRect/>
          </a:stretch>
        </p:blipFill>
        <p:spPr bwMode="auto">
          <a:xfrm>
            <a:off x="6804376" y="4304611"/>
            <a:ext cx="4319905" cy="147447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a:t>
            </a:r>
            <a:r>
              <a:rPr kumimoji="1" lang="en-US" altLang="zh-CN" dirty="0"/>
              <a:t>Scratch</a:t>
            </a:r>
            <a:r>
              <a:rPr kumimoji="1" lang="zh-CN" altLang="zh-CN" dirty="0"/>
              <a:t>来控制无人机</a:t>
            </a:r>
          </a:p>
        </p:txBody>
      </p:sp>
      <p:sp>
        <p:nvSpPr>
          <p:cNvPr id="8" name="文本框 7"/>
          <p:cNvSpPr txBox="1"/>
          <p:nvPr/>
        </p:nvSpPr>
        <p:spPr>
          <a:xfrm>
            <a:off x="1210500" y="2460743"/>
            <a:ext cx="5017045" cy="1338828"/>
          </a:xfrm>
          <a:prstGeom prst="rect">
            <a:avLst/>
          </a:prstGeom>
          <a:noFill/>
        </p:spPr>
        <p:txBody>
          <a:bodyPr wrap="square" rtlCol="0">
            <a:spAutoFit/>
          </a:bodyPr>
          <a:lstStyle/>
          <a:p>
            <a:pPr lvl="0">
              <a:lnSpc>
                <a:spcPct val="150000"/>
              </a:lnSpc>
            </a:pPr>
            <a:r>
              <a:rPr lang="zh-CN" altLang="en-US" dirty="0"/>
              <a:t>●</a:t>
            </a:r>
            <a:r>
              <a:rPr lang="en-US" altLang="zh-CN" dirty="0"/>
              <a:t>5</a:t>
            </a:r>
            <a:r>
              <a:rPr lang="zh-CN" altLang="en-US" dirty="0"/>
              <a:t>、</a:t>
            </a:r>
            <a:r>
              <a:rPr lang="zh-CN" altLang="zh-CN" dirty="0"/>
              <a:t>运行</a:t>
            </a:r>
            <a:r>
              <a:rPr lang="en-US" altLang="zh-CN" dirty="0"/>
              <a:t> Scratch 2.0</a:t>
            </a:r>
            <a:r>
              <a:rPr lang="zh-CN" altLang="zh-CN" dirty="0"/>
              <a:t>，按住</a:t>
            </a:r>
            <a:r>
              <a:rPr lang="en-US" altLang="zh-CN" dirty="0"/>
              <a:t>“Shift”</a:t>
            </a:r>
            <a:r>
              <a:rPr lang="zh-CN" altLang="zh-CN" dirty="0"/>
              <a:t>键，点击</a:t>
            </a:r>
            <a:r>
              <a:rPr lang="en-US" altLang="zh-CN" dirty="0"/>
              <a:t>“</a:t>
            </a:r>
            <a:r>
              <a:rPr lang="zh-CN" altLang="zh-CN" dirty="0"/>
              <a:t>文件</a:t>
            </a:r>
            <a:r>
              <a:rPr lang="en-US" altLang="zh-CN" dirty="0"/>
              <a:t>”</a:t>
            </a:r>
            <a:r>
              <a:rPr lang="zh-CN" altLang="zh-CN" dirty="0"/>
              <a:t>，选择</a:t>
            </a:r>
            <a:r>
              <a:rPr lang="en-US" altLang="zh-CN" dirty="0"/>
              <a:t> “</a:t>
            </a:r>
            <a:r>
              <a:rPr lang="zh-CN" altLang="zh-CN" dirty="0"/>
              <a:t>导入试验性</a:t>
            </a:r>
            <a:r>
              <a:rPr lang="en-US" altLang="zh-CN" dirty="0"/>
              <a:t> HTTP </a:t>
            </a:r>
            <a:r>
              <a:rPr lang="zh-CN" altLang="zh-CN" dirty="0"/>
              <a:t>拓展功能</a:t>
            </a:r>
            <a:r>
              <a:rPr lang="en-US" altLang="zh-CN" dirty="0"/>
              <a:t>”</a:t>
            </a:r>
            <a:r>
              <a:rPr lang="zh-CN" altLang="zh-CN" dirty="0"/>
              <a:t>，并在文件列表中选择</a:t>
            </a:r>
            <a:r>
              <a:rPr lang="en-US" altLang="zh-CN" dirty="0"/>
              <a:t> "Tello.s2e"</a:t>
            </a:r>
            <a:r>
              <a:rPr lang="zh-CN" altLang="zh-CN" dirty="0"/>
              <a:t>。</a:t>
            </a:r>
          </a:p>
        </p:txBody>
      </p:sp>
      <p:sp>
        <p:nvSpPr>
          <p:cNvPr id="12" name="文本框 11"/>
          <p:cNvSpPr txBox="1"/>
          <p:nvPr/>
        </p:nvSpPr>
        <p:spPr>
          <a:xfrm>
            <a:off x="6647169" y="2460743"/>
            <a:ext cx="5017045" cy="874407"/>
          </a:xfrm>
          <a:prstGeom prst="rect">
            <a:avLst/>
          </a:prstGeom>
          <a:noFill/>
        </p:spPr>
        <p:txBody>
          <a:bodyPr wrap="square" rtlCol="0">
            <a:spAutoFit/>
          </a:bodyPr>
          <a:lstStyle/>
          <a:p>
            <a:pPr>
              <a:lnSpc>
                <a:spcPct val="150000"/>
              </a:lnSpc>
            </a:pPr>
            <a:r>
              <a:rPr lang="zh-CN" altLang="en-US" dirty="0"/>
              <a:t>●</a:t>
            </a:r>
            <a:r>
              <a:rPr lang="en-US" altLang="zh-CN" dirty="0"/>
              <a:t>6</a:t>
            </a:r>
            <a:r>
              <a:rPr lang="zh-CN" altLang="en-US" dirty="0"/>
              <a:t>、</a:t>
            </a:r>
            <a:r>
              <a:rPr lang="zh-CN" altLang="zh-CN" dirty="0"/>
              <a:t>然后我们就可以像在手机端编程一样拖动模块进行编程。</a:t>
            </a:r>
          </a:p>
        </p:txBody>
      </p:sp>
      <p:pic>
        <p:nvPicPr>
          <p:cNvPr id="13" name="图片 12"/>
          <p:cNvPicPr/>
          <p:nvPr/>
        </p:nvPicPr>
        <p:blipFill rotWithShape="1">
          <a:blip r:embed="rId3">
            <a:extLst>
              <a:ext uri="{28A0092B-C50C-407E-A947-70E740481C1C}">
                <a14:useLocalDpi xmlns:a14="http://schemas.microsoft.com/office/drawing/2010/main" val="0"/>
              </a:ext>
            </a:extLst>
          </a:blip>
          <a:srcRect b="49186"/>
          <a:stretch>
            <a:fillRect/>
          </a:stretch>
        </p:blipFill>
        <p:spPr bwMode="auto">
          <a:xfrm>
            <a:off x="1489328" y="3938304"/>
            <a:ext cx="4332605" cy="2029359"/>
          </a:xfrm>
          <a:prstGeom prst="rect">
            <a:avLst/>
          </a:prstGeom>
          <a:ln>
            <a:noFill/>
          </a:ln>
        </p:spPr>
      </p:pic>
      <p:pic>
        <p:nvPicPr>
          <p:cNvPr id="15" name="图片 14"/>
          <p:cNvPicPr/>
          <p:nvPr/>
        </p:nvPicPr>
        <p:blipFill>
          <a:blip r:embed="rId4"/>
          <a:stretch>
            <a:fillRect/>
          </a:stretch>
        </p:blipFill>
        <p:spPr>
          <a:xfrm>
            <a:off x="8014015" y="3894722"/>
            <a:ext cx="2283352" cy="2072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a:t>
            </a:r>
            <a:r>
              <a:rPr kumimoji="1" lang="en-US" altLang="zh-CN" dirty="0"/>
              <a:t>Scratch</a:t>
            </a:r>
            <a:r>
              <a:rPr kumimoji="1" lang="zh-CN" altLang="zh-CN" dirty="0"/>
              <a:t>来控制无人机</a:t>
            </a:r>
          </a:p>
        </p:txBody>
      </p:sp>
      <p:sp>
        <p:nvSpPr>
          <p:cNvPr id="8" name="文本框 7"/>
          <p:cNvSpPr txBox="1"/>
          <p:nvPr/>
        </p:nvSpPr>
        <p:spPr>
          <a:xfrm>
            <a:off x="1210500" y="2460743"/>
            <a:ext cx="5017045" cy="1289905"/>
          </a:xfrm>
          <a:prstGeom prst="rect">
            <a:avLst/>
          </a:prstGeom>
          <a:noFill/>
        </p:spPr>
        <p:txBody>
          <a:bodyPr wrap="square" rtlCol="0">
            <a:spAutoFit/>
          </a:bodyPr>
          <a:lstStyle/>
          <a:p>
            <a:pPr>
              <a:lnSpc>
                <a:spcPct val="150000"/>
              </a:lnSpc>
            </a:pPr>
            <a:r>
              <a:rPr lang="zh-CN" altLang="en-US" dirty="0"/>
              <a:t>●</a:t>
            </a:r>
            <a:r>
              <a:rPr lang="en-US" altLang="zh-CN" dirty="0"/>
              <a:t>7</a:t>
            </a:r>
            <a:r>
              <a:rPr lang="zh-CN" altLang="en-US" dirty="0"/>
              <a:t>、</a:t>
            </a:r>
            <a:r>
              <a:rPr lang="zh-CN" altLang="zh-CN" dirty="0"/>
              <a:t>最终，编好后，电脑连上</a:t>
            </a:r>
            <a:r>
              <a:rPr lang="en-US" altLang="zh-CN" dirty="0" err="1">
                <a:hlinkClick r:id="rId3"/>
              </a:rPr>
              <a:t>Tello</a:t>
            </a:r>
            <a:r>
              <a:rPr lang="zh-CN" altLang="zh-CN" dirty="0"/>
              <a:t>的</a:t>
            </a:r>
            <a:r>
              <a:rPr lang="en-US" altLang="zh-CN" dirty="0" err="1"/>
              <a:t>Wifi</a:t>
            </a:r>
            <a:r>
              <a:rPr lang="zh-CN" altLang="zh-CN" dirty="0"/>
              <a:t>，然后：点小绿旗图标起飞，</a:t>
            </a:r>
            <a:r>
              <a:rPr lang="en-US" altLang="zh-CN" dirty="0"/>
              <a:t>5</a:t>
            </a:r>
            <a:r>
              <a:rPr lang="zh-CN" altLang="zh-CN" dirty="0"/>
              <a:t>秒后顺时针转</a:t>
            </a:r>
            <a:r>
              <a:rPr lang="en-US" altLang="zh-CN" dirty="0"/>
              <a:t>90</a:t>
            </a:r>
            <a:r>
              <a:rPr lang="zh-CN" altLang="zh-CN" dirty="0"/>
              <a:t>度，等</a:t>
            </a:r>
            <a:r>
              <a:rPr lang="en-US" altLang="zh-CN" dirty="0"/>
              <a:t>2</a:t>
            </a:r>
            <a:r>
              <a:rPr lang="zh-CN" altLang="zh-CN" dirty="0"/>
              <a:t>秒翻滚，</a:t>
            </a:r>
            <a:r>
              <a:rPr lang="en-US" altLang="zh-CN" dirty="0"/>
              <a:t>5</a:t>
            </a:r>
            <a:r>
              <a:rPr lang="zh-CN" altLang="zh-CN" dirty="0"/>
              <a:t>秒后再转。点空格降落！</a:t>
            </a:r>
          </a:p>
        </p:txBody>
      </p:sp>
      <p:sp>
        <p:nvSpPr>
          <p:cNvPr id="12" name="文本框 11"/>
          <p:cNvSpPr txBox="1"/>
          <p:nvPr/>
        </p:nvSpPr>
        <p:spPr>
          <a:xfrm>
            <a:off x="6647169" y="2460743"/>
            <a:ext cx="5017045" cy="3046988"/>
          </a:xfrm>
          <a:prstGeom prst="rect">
            <a:avLst/>
          </a:prstGeom>
          <a:noFill/>
        </p:spPr>
        <p:txBody>
          <a:bodyPr wrap="square" rtlCol="0">
            <a:spAutoFit/>
          </a:bodyPr>
          <a:lstStyle/>
          <a:p>
            <a:pPr>
              <a:lnSpc>
                <a:spcPct val="150000"/>
              </a:lnSpc>
            </a:pPr>
            <a:r>
              <a:rPr lang="zh-CN" altLang="en-US" sz="1600" b="1" dirty="0"/>
              <a:t>●注意：</a:t>
            </a:r>
            <a:r>
              <a:rPr lang="en-US" altLang="zh-CN" sz="1600" b="1" dirty="0"/>
              <a:t>	</a:t>
            </a:r>
          </a:p>
          <a:p>
            <a:pPr>
              <a:lnSpc>
                <a:spcPct val="150000"/>
              </a:lnSpc>
            </a:pPr>
            <a:r>
              <a:rPr lang="en-US" altLang="zh-CN" sz="1600" dirty="0"/>
              <a:t>       </a:t>
            </a:r>
            <a:r>
              <a:rPr lang="zh-CN" altLang="zh-CN" sz="1600" dirty="0"/>
              <a:t>在使用</a:t>
            </a:r>
            <a:r>
              <a:rPr lang="en-US" altLang="zh-CN" sz="1600" dirty="0"/>
              <a:t>Scratch</a:t>
            </a:r>
            <a:r>
              <a:rPr lang="zh-CN" altLang="zh-CN" sz="1600" dirty="0"/>
              <a:t>进行编程控制的时候有些指令操作会被忽略掉，这是因为</a:t>
            </a:r>
            <a:r>
              <a:rPr lang="en-US" altLang="zh-CN" sz="1600" dirty="0"/>
              <a:t>Scratch</a:t>
            </a:r>
            <a:r>
              <a:rPr lang="zh-CN" altLang="zh-CN" sz="1600" dirty="0"/>
              <a:t>发出的指令，都会通过</a:t>
            </a:r>
            <a:r>
              <a:rPr lang="en-US" altLang="zh-CN" sz="1600" dirty="0"/>
              <a:t>UDP</a:t>
            </a:r>
            <a:r>
              <a:rPr lang="zh-CN" altLang="zh-CN" sz="1600" dirty="0"/>
              <a:t>协议发送给无人机，它只是负责发送，而并不会等待无人机给出响应，</a:t>
            </a:r>
            <a:endParaRPr lang="en-US" altLang="zh-CN" sz="1600" dirty="0"/>
          </a:p>
          <a:p>
            <a:pPr>
              <a:lnSpc>
                <a:spcPct val="150000"/>
              </a:lnSpc>
            </a:pPr>
            <a:r>
              <a:rPr lang="en-US" altLang="zh-CN" sz="1600" dirty="0"/>
              <a:t>       </a:t>
            </a:r>
            <a:r>
              <a:rPr lang="zh-CN" altLang="zh-CN" sz="1600" dirty="0"/>
              <a:t>可能存在无人机在某一时刻同时收到多个指令，导致部分指令并没有给出正确的响应，以至于不会被执行，目前的方法可能就只有在指令间加长等待时间。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721809" cy="773628"/>
            <a:chOff x="1303083" y="1064827"/>
            <a:chExt cx="2721809"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885324" cy="523220"/>
            </a:xfrm>
            <a:prstGeom prst="rect">
              <a:avLst/>
            </a:prstGeom>
          </p:spPr>
          <p:txBody>
            <a:bodyPr wrap="none">
              <a:spAutoFit/>
            </a:bodyPr>
            <a:lstStyle/>
            <a:p>
              <a:pPr defTabSz="608965"/>
              <a:r>
                <a:rPr lang="en-US" altLang="zh-CN" sz="2800" b="1" dirty="0" err="1">
                  <a:solidFill>
                    <a:schemeClr val="accent1"/>
                  </a:solidFill>
                  <a:ea typeface="微软雅黑" charset="0"/>
                </a:rPr>
                <a:t>Tello</a:t>
              </a:r>
              <a:r>
                <a:rPr lang="en-US" altLang="zh-CN" sz="2800" b="1" dirty="0">
                  <a:solidFill>
                    <a:schemeClr val="accent1"/>
                  </a:solidFill>
                  <a:ea typeface="微软雅黑" charset="0"/>
                </a:rPr>
                <a:t> SDK</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a:t>、使用</a:t>
            </a:r>
            <a:r>
              <a:rPr kumimoji="1" lang="en-US" altLang="zh-CN" dirty="0" err="1"/>
              <a:t>Tello</a:t>
            </a:r>
            <a:r>
              <a:rPr kumimoji="1" lang="en-US" altLang="zh-CN" dirty="0"/>
              <a:t> SDK</a:t>
            </a:r>
            <a:r>
              <a:rPr kumimoji="1" lang="zh-CN" altLang="en-US" dirty="0"/>
              <a:t>进行编程</a:t>
            </a:r>
            <a:endParaRPr kumimoji="1" lang="zh-CN" altLang="en-US" b="1" dirty="0"/>
          </a:p>
        </p:txBody>
      </p:sp>
      <p:sp>
        <p:nvSpPr>
          <p:cNvPr id="8" name="文本框 7"/>
          <p:cNvSpPr txBox="1"/>
          <p:nvPr/>
        </p:nvSpPr>
        <p:spPr>
          <a:xfrm>
            <a:off x="1210500" y="2460743"/>
            <a:ext cx="5017045" cy="2585323"/>
          </a:xfrm>
          <a:prstGeom prst="rect">
            <a:avLst/>
          </a:prstGeom>
          <a:noFill/>
        </p:spPr>
        <p:txBody>
          <a:bodyPr wrap="square" rtlCol="0">
            <a:spAutoFit/>
          </a:bodyPr>
          <a:lstStyle/>
          <a:p>
            <a:r>
              <a:rPr lang="zh-CN" altLang="en-US" dirty="0"/>
              <a:t>●</a:t>
            </a:r>
            <a:r>
              <a:rPr lang="en-US" altLang="zh-CN" dirty="0"/>
              <a:t>7</a:t>
            </a:r>
            <a:r>
              <a:rPr lang="zh-CN" altLang="en-US" dirty="0"/>
              <a:t>、</a:t>
            </a:r>
            <a:r>
              <a:rPr lang="en-US" altLang="zh-CN" dirty="0" err="1"/>
              <a:t>Tello</a:t>
            </a:r>
            <a:r>
              <a:rPr lang="en-US" altLang="zh-CN" dirty="0"/>
              <a:t> SDK </a:t>
            </a:r>
            <a:r>
              <a:rPr lang="zh-CN" altLang="zh-CN" dirty="0"/>
              <a:t>通过</a:t>
            </a:r>
            <a:r>
              <a:rPr lang="en-US" altLang="zh-CN" dirty="0"/>
              <a:t> Wi-Fi UDP </a:t>
            </a:r>
            <a:r>
              <a:rPr lang="zh-CN" altLang="zh-CN" dirty="0"/>
              <a:t>协议与飞行器连接，让用户可以通过文本指令控制飞行器。</a:t>
            </a:r>
          </a:p>
          <a:p>
            <a:r>
              <a:rPr lang="zh-CN" altLang="zh-CN" dirty="0"/>
              <a:t>使用电脑</a:t>
            </a:r>
            <a:r>
              <a:rPr lang="en-US" altLang="zh-CN" dirty="0" err="1"/>
              <a:t>wifi</a:t>
            </a:r>
            <a:r>
              <a:rPr lang="zh-CN" altLang="zh-CN" dirty="0"/>
              <a:t>连接</a:t>
            </a:r>
            <a:r>
              <a:rPr lang="en-US" altLang="zh-CN" dirty="0" err="1"/>
              <a:t>tello</a:t>
            </a:r>
            <a:r>
              <a:rPr lang="en-US" altLang="zh-CN" dirty="0"/>
              <a:t>.</a:t>
            </a:r>
            <a:endParaRPr lang="zh-CN" altLang="zh-CN" dirty="0"/>
          </a:p>
          <a:p>
            <a:r>
              <a:rPr lang="en-US" altLang="zh-CN" dirty="0"/>
              <a:t>       </a:t>
            </a:r>
            <a:r>
              <a:rPr lang="zh-CN" altLang="zh-CN" dirty="0"/>
              <a:t>我们可以下载</a:t>
            </a:r>
            <a:r>
              <a:rPr lang="en-US" altLang="zh-CN" dirty="0"/>
              <a:t>UDP</a:t>
            </a:r>
            <a:r>
              <a:rPr lang="zh-CN" altLang="zh-CN" dirty="0"/>
              <a:t>调试工具</a:t>
            </a:r>
            <a:r>
              <a:rPr lang="en-US" altLang="zh-CN" dirty="0"/>
              <a:t>,</a:t>
            </a:r>
            <a:r>
              <a:rPr lang="zh-CN" altLang="zh-CN" dirty="0"/>
              <a:t>输入端口号：</a:t>
            </a:r>
            <a:r>
              <a:rPr lang="en-US" altLang="zh-CN" dirty="0"/>
              <a:t>8889</a:t>
            </a:r>
            <a:r>
              <a:rPr lang="zh-CN" altLang="zh-CN" dirty="0"/>
              <a:t>。</a:t>
            </a:r>
            <a:r>
              <a:rPr lang="en-US" altLang="zh-CN" dirty="0" err="1"/>
              <a:t>Ip</a:t>
            </a:r>
            <a:r>
              <a:rPr lang="zh-CN" altLang="zh-CN" dirty="0"/>
              <a:t>地址：</a:t>
            </a:r>
            <a:r>
              <a:rPr lang="en-US" altLang="zh-CN" dirty="0"/>
              <a:t>192.168.10.1</a:t>
            </a:r>
            <a:r>
              <a:rPr lang="zh-CN" altLang="zh-CN" dirty="0"/>
              <a:t>。然后点击连接，在发送框内输入“</a:t>
            </a:r>
            <a:r>
              <a:rPr lang="en-US" altLang="zh-CN" dirty="0"/>
              <a:t>command</a:t>
            </a:r>
            <a:r>
              <a:rPr lang="zh-CN" altLang="zh-CN" dirty="0"/>
              <a:t>”，此时接受区会接收到“</a:t>
            </a:r>
            <a:r>
              <a:rPr lang="en-US" altLang="zh-CN" dirty="0"/>
              <a:t>OK</a:t>
            </a:r>
            <a:r>
              <a:rPr lang="zh-CN" altLang="zh-CN" dirty="0"/>
              <a:t>”。</a:t>
            </a:r>
          </a:p>
          <a:p>
            <a:r>
              <a:rPr lang="en-US" altLang="zh-CN" dirty="0"/>
              <a:t>       </a:t>
            </a:r>
            <a:r>
              <a:rPr lang="zh-CN" altLang="zh-CN" dirty="0"/>
              <a:t>接下来我们就可以按照</a:t>
            </a:r>
            <a:r>
              <a:rPr lang="en-US" altLang="zh-CN" dirty="0" err="1"/>
              <a:t>Tello</a:t>
            </a:r>
            <a:r>
              <a:rPr lang="en-US" altLang="zh-CN" dirty="0"/>
              <a:t> SDK</a:t>
            </a:r>
            <a:r>
              <a:rPr lang="zh-CN" altLang="zh-CN" dirty="0"/>
              <a:t>指令进行发送，比如“</a:t>
            </a:r>
            <a:r>
              <a:rPr lang="en-US" altLang="zh-CN" dirty="0"/>
              <a:t>takeoff</a:t>
            </a:r>
            <a:r>
              <a:rPr lang="zh-CN" altLang="zh-CN" dirty="0"/>
              <a:t>”使无人机起飞。</a:t>
            </a:r>
          </a:p>
        </p:txBody>
      </p:sp>
      <p:pic>
        <p:nvPicPr>
          <p:cNvPr id="9" name="图片 8"/>
          <p:cNvPicPr/>
          <p:nvPr/>
        </p:nvPicPr>
        <p:blipFill>
          <a:blip r:embed="rId3"/>
          <a:stretch>
            <a:fillRect/>
          </a:stretch>
        </p:blipFill>
        <p:spPr>
          <a:xfrm>
            <a:off x="7462803" y="2205591"/>
            <a:ext cx="3599815" cy="3095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8</a:t>
            </a:r>
            <a:r>
              <a:rPr kumimoji="1" lang="zh-CN" altLang="en-US" dirty="0"/>
              <a:t>、通过</a:t>
            </a:r>
            <a:r>
              <a:rPr kumimoji="1" lang="en-US" altLang="zh-CN" dirty="0"/>
              <a:t>Python</a:t>
            </a:r>
            <a:r>
              <a:rPr kumimoji="1" lang="zh-CN" altLang="en-US" dirty="0"/>
              <a:t>脚本编写程序</a:t>
            </a:r>
            <a:endParaRPr kumimoji="1" lang="zh-CN" altLang="zh-CN" dirty="0"/>
          </a:p>
        </p:txBody>
      </p:sp>
      <p:sp>
        <p:nvSpPr>
          <p:cNvPr id="8" name="文本框 7"/>
          <p:cNvSpPr txBox="1"/>
          <p:nvPr/>
        </p:nvSpPr>
        <p:spPr>
          <a:xfrm>
            <a:off x="1295774" y="2956842"/>
            <a:ext cx="5017045" cy="1705403"/>
          </a:xfrm>
          <a:prstGeom prst="rect">
            <a:avLst/>
          </a:prstGeom>
          <a:noFill/>
        </p:spPr>
        <p:txBody>
          <a:bodyPr wrap="square" rtlCol="0">
            <a:spAutoFit/>
          </a:bodyPr>
          <a:lstStyle/>
          <a:p>
            <a:pPr>
              <a:lnSpc>
                <a:spcPct val="150000"/>
              </a:lnSpc>
            </a:pPr>
            <a:r>
              <a:rPr lang="zh-CN" altLang="en-US" dirty="0"/>
              <a:t>●</a:t>
            </a:r>
            <a:r>
              <a:rPr lang="zh-CN" altLang="zh-CN" dirty="0"/>
              <a:t>使用</a:t>
            </a:r>
            <a:r>
              <a:rPr lang="en-US" altLang="zh-CN" dirty="0"/>
              <a:t>python</a:t>
            </a:r>
            <a:r>
              <a:rPr lang="zh-CN" altLang="zh-CN" dirty="0"/>
              <a:t>的语言，是编程最佳的控制方式，我们需要搭建</a:t>
            </a:r>
            <a:r>
              <a:rPr lang="en-US" altLang="zh-CN" dirty="0"/>
              <a:t>python3</a:t>
            </a:r>
            <a:r>
              <a:rPr lang="zh-CN" altLang="zh-CN" dirty="0"/>
              <a:t>的环境，然后运行该脚本。</a:t>
            </a:r>
          </a:p>
          <a:p>
            <a:pPr>
              <a:lnSpc>
                <a:spcPct val="150000"/>
              </a:lnSpc>
            </a:pPr>
            <a:r>
              <a:rPr lang="en-US" altLang="zh-CN" dirty="0"/>
              <a:t>   </a:t>
            </a:r>
            <a:r>
              <a:rPr lang="zh-CN" altLang="zh-CN" dirty="0"/>
              <a:t>以下为使用</a:t>
            </a:r>
            <a:r>
              <a:rPr lang="en-US" altLang="zh-CN" dirty="0"/>
              <a:t>python3</a:t>
            </a:r>
            <a:r>
              <a:rPr lang="zh-CN" altLang="zh-CN" dirty="0"/>
              <a:t>环境控制</a:t>
            </a:r>
            <a:r>
              <a:rPr lang="en-US" altLang="zh-CN" dirty="0" err="1"/>
              <a:t>Tello</a:t>
            </a:r>
            <a:r>
              <a:rPr lang="zh-CN" altLang="zh-CN" dirty="0"/>
              <a:t>的简单控制</a:t>
            </a:r>
            <a:r>
              <a:rPr lang="en-US" altLang="zh-CN" dirty="0"/>
              <a:t>Demo</a:t>
            </a:r>
            <a:r>
              <a:rPr lang="zh-CN" altLang="zh-CN" dirty="0"/>
              <a:t>。</a:t>
            </a:r>
          </a:p>
        </p:txBody>
      </p:sp>
      <p:sp>
        <p:nvSpPr>
          <p:cNvPr id="2" name="矩形 1"/>
          <p:cNvSpPr/>
          <p:nvPr/>
        </p:nvSpPr>
        <p:spPr>
          <a:xfrm>
            <a:off x="7074568" y="2932381"/>
            <a:ext cx="4466121" cy="1754326"/>
          </a:xfrm>
          <a:prstGeom prst="rect">
            <a:avLst/>
          </a:prstGeom>
        </p:spPr>
        <p:txBody>
          <a:bodyPr wrap="square">
            <a:spAutoFit/>
          </a:bodyPr>
          <a:lstStyle/>
          <a:p>
            <a:r>
              <a:rPr lang="en-US" altLang="zh-CN" b="1" dirty="0"/>
              <a:t>Demo</a:t>
            </a:r>
            <a:r>
              <a:rPr lang="zh-CN" altLang="en-US" b="1" dirty="0"/>
              <a:t>链接：</a:t>
            </a:r>
            <a:endParaRPr lang="en-US" altLang="zh-CN" b="1" dirty="0"/>
          </a:p>
          <a:p>
            <a:r>
              <a:rPr lang="zh-CN" altLang="en-US" dirty="0"/>
              <a:t>https://terra-1-g.djicdn.com/2d4dce68897a46b19fc717f3576b7c6a/Tello%20%E7%BC%96%E7%A8%8B%E7%9B%B8%E5%85%B3/Both/Tello3(1).py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816514" cy="773628"/>
            <a:chOff x="1303083" y="1064827"/>
            <a:chExt cx="281651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980029" cy="523220"/>
            </a:xfrm>
            <a:prstGeom prst="rect">
              <a:avLst/>
            </a:prstGeom>
          </p:spPr>
          <p:txBody>
            <a:bodyPr wrap="none">
              <a:spAutoFit/>
            </a:bodyPr>
            <a:lstStyle/>
            <a:p>
              <a:pPr defTabSz="608965"/>
              <a:r>
                <a:rPr lang="zh-CN" altLang="en-US" sz="2800" b="1" dirty="0">
                  <a:solidFill>
                    <a:schemeClr val="accent1"/>
                  </a:solidFill>
                  <a:ea typeface="微软雅黑" charset="0"/>
                </a:rPr>
                <a:t>挑战卡介绍</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9</a:t>
            </a:r>
            <a:r>
              <a:rPr kumimoji="1" lang="zh-CN" altLang="en-US" dirty="0"/>
              <a:t>、挑战卡的使用</a:t>
            </a:r>
            <a:endParaRPr kumimoji="1" lang="zh-CN" altLang="en-US" b="1" dirty="0"/>
          </a:p>
        </p:txBody>
      </p:sp>
      <p:sp>
        <p:nvSpPr>
          <p:cNvPr id="8" name="文本框 7"/>
          <p:cNvSpPr txBox="1"/>
          <p:nvPr/>
        </p:nvSpPr>
        <p:spPr>
          <a:xfrm>
            <a:off x="1210500" y="2159942"/>
            <a:ext cx="5161424" cy="3662541"/>
          </a:xfrm>
          <a:prstGeom prst="rect">
            <a:avLst/>
          </a:prstGeom>
          <a:noFill/>
        </p:spPr>
        <p:txBody>
          <a:bodyPr wrap="square" rtlCol="0">
            <a:spAutoFit/>
          </a:bodyPr>
          <a:lstStyle/>
          <a:p>
            <a:pPr>
              <a:lnSpc>
                <a:spcPct val="150000"/>
              </a:lnSpc>
            </a:pPr>
            <a:r>
              <a:rPr lang="zh-CN" altLang="en-US" dirty="0"/>
              <a:t>●</a:t>
            </a:r>
            <a:r>
              <a:rPr lang="en-US" altLang="zh-CN" dirty="0" err="1"/>
              <a:t>Tello</a:t>
            </a:r>
            <a:r>
              <a:rPr lang="zh-CN" altLang="zh-CN" dirty="0"/>
              <a:t>可以识别地面上的挑战卡，通过飞行器的视觉传感器探测到不同的挑战卡的</a:t>
            </a:r>
            <a:r>
              <a:rPr lang="en-US" altLang="zh-CN" dirty="0"/>
              <a:t>ID</a:t>
            </a:r>
            <a:r>
              <a:rPr lang="zh-CN" altLang="zh-CN" dirty="0"/>
              <a:t>，执行相应的编程命令。</a:t>
            </a:r>
          </a:p>
          <a:p>
            <a:pPr>
              <a:lnSpc>
                <a:spcPct val="150000"/>
              </a:lnSpc>
            </a:pPr>
            <a:r>
              <a:rPr lang="zh-CN" altLang="zh-CN" dirty="0"/>
              <a:t>挑战卡共有</a:t>
            </a:r>
            <a:r>
              <a:rPr lang="en-US" altLang="zh-CN" dirty="0"/>
              <a:t>8</a:t>
            </a:r>
            <a:r>
              <a:rPr lang="zh-CN" altLang="zh-CN" dirty="0"/>
              <a:t>种代表</a:t>
            </a:r>
            <a:r>
              <a:rPr lang="en-US" altLang="zh-CN" dirty="0"/>
              <a:t>8</a:t>
            </a:r>
            <a:r>
              <a:rPr lang="zh-CN" altLang="zh-CN" dirty="0"/>
              <a:t>个不同的</a:t>
            </a:r>
            <a:r>
              <a:rPr lang="en-US" altLang="zh-CN" dirty="0"/>
              <a:t>ID</a:t>
            </a:r>
            <a:r>
              <a:rPr lang="zh-CN" altLang="zh-CN" dirty="0"/>
              <a:t>。挑战卡的图案由小火箭、挑战卡</a:t>
            </a:r>
            <a:r>
              <a:rPr lang="en-US" altLang="zh-CN" dirty="0"/>
              <a:t>ID</a:t>
            </a:r>
            <a:r>
              <a:rPr lang="zh-CN" altLang="zh-CN" dirty="0"/>
              <a:t>、星球三部分组成。</a:t>
            </a:r>
            <a:endParaRPr lang="en-US" altLang="zh-CN" dirty="0"/>
          </a:p>
          <a:p>
            <a:pPr>
              <a:lnSpc>
                <a:spcPct val="150000"/>
              </a:lnSpc>
            </a:pPr>
            <a:endParaRPr lang="en-US" altLang="zh-CN" dirty="0"/>
          </a:p>
          <a:p>
            <a:r>
              <a:rPr lang="zh-CN" altLang="zh-CN" b="1" dirty="0"/>
              <a:t>小火箭：</a:t>
            </a:r>
            <a:r>
              <a:rPr lang="zh-CN" altLang="zh-CN" sz="1600" dirty="0"/>
              <a:t>代表挑战卡坐标系中</a:t>
            </a:r>
            <a:r>
              <a:rPr lang="en-US" altLang="zh-CN" sz="1600" dirty="0"/>
              <a:t>X</a:t>
            </a:r>
            <a:r>
              <a:rPr lang="zh-CN" altLang="zh-CN" sz="1600" dirty="0"/>
              <a:t>轴正方向。</a:t>
            </a:r>
          </a:p>
          <a:p>
            <a:r>
              <a:rPr lang="zh-CN" altLang="zh-CN" b="1" dirty="0"/>
              <a:t>挑战卡</a:t>
            </a:r>
            <a:r>
              <a:rPr lang="en-US" altLang="zh-CN" b="1" dirty="0"/>
              <a:t>ID</a:t>
            </a:r>
            <a:r>
              <a:rPr lang="zh-CN" altLang="zh-CN" b="1" dirty="0"/>
              <a:t>：</a:t>
            </a:r>
            <a:r>
              <a:rPr lang="zh-CN" altLang="zh-CN" sz="1600" dirty="0"/>
              <a:t>分别为数字</a:t>
            </a:r>
            <a:r>
              <a:rPr lang="en-US" altLang="zh-CN" sz="1600" dirty="0"/>
              <a:t>1-8</a:t>
            </a:r>
            <a:r>
              <a:rPr lang="zh-CN" altLang="zh-CN" sz="1600" dirty="0"/>
              <a:t>，方便用户识别不同挑战卡。</a:t>
            </a:r>
            <a:endParaRPr lang="zh-CN" altLang="zh-CN" sz="2000" dirty="0"/>
          </a:p>
          <a:p>
            <a:r>
              <a:rPr lang="zh-CN" altLang="zh-CN" b="1" dirty="0"/>
              <a:t>星球：</a:t>
            </a:r>
            <a:r>
              <a:rPr lang="en-US" altLang="zh-CN" sz="1600" dirty="0" err="1"/>
              <a:t>Tello</a:t>
            </a:r>
            <a:r>
              <a:rPr lang="en-US" altLang="zh-CN" sz="1600" dirty="0"/>
              <a:t> EDU</a:t>
            </a:r>
            <a:r>
              <a:rPr lang="zh-CN" altLang="zh-CN" sz="1600" dirty="0"/>
              <a:t>通过探测星球排列图案识别挑战卡</a:t>
            </a:r>
            <a:r>
              <a:rPr lang="en-US" altLang="zh-CN" sz="1600" dirty="0"/>
              <a:t>ID</a:t>
            </a:r>
            <a:r>
              <a:rPr lang="zh-CN" altLang="zh-CN" sz="1600" dirty="0"/>
              <a:t>，并且获取在该挑战卡坐标系中的坐标值。</a:t>
            </a:r>
          </a:p>
        </p:txBody>
      </p:sp>
      <p:pic>
        <p:nvPicPr>
          <p:cNvPr id="10" name="图片 9"/>
          <p:cNvPicPr/>
          <p:nvPr/>
        </p:nvPicPr>
        <p:blipFill>
          <a:blip r:embed="rId3"/>
          <a:stretch>
            <a:fillRect/>
          </a:stretch>
        </p:blipFill>
        <p:spPr>
          <a:xfrm>
            <a:off x="7545103" y="2774683"/>
            <a:ext cx="3100438" cy="2086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zh-CN" sz="2800" b="1" dirty="0">
                  <a:solidFill>
                    <a:schemeClr val="accent1"/>
                  </a:solidFill>
                  <a:ea typeface="微软雅黑" charset="0"/>
                </a:rPr>
                <a:t>挑战卡的坐标系说明</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9</a:t>
            </a:r>
            <a:r>
              <a:rPr kumimoji="1" lang="zh-CN" altLang="en-US" dirty="0"/>
              <a:t>、挑战卡的使用</a:t>
            </a:r>
            <a:endParaRPr kumimoji="1" lang="zh-CN" altLang="en-US" b="1" dirty="0"/>
          </a:p>
        </p:txBody>
      </p:sp>
      <p:sp>
        <p:nvSpPr>
          <p:cNvPr id="8" name="文本框 7"/>
          <p:cNvSpPr txBox="1"/>
          <p:nvPr/>
        </p:nvSpPr>
        <p:spPr>
          <a:xfrm>
            <a:off x="1210500" y="2612330"/>
            <a:ext cx="5161424" cy="2120902"/>
          </a:xfrm>
          <a:prstGeom prst="rect">
            <a:avLst/>
          </a:prstGeom>
          <a:noFill/>
        </p:spPr>
        <p:txBody>
          <a:bodyPr wrap="square" rtlCol="0">
            <a:spAutoFit/>
          </a:bodyPr>
          <a:lstStyle/>
          <a:p>
            <a:pPr>
              <a:lnSpc>
                <a:spcPct val="150000"/>
              </a:lnSpc>
            </a:pPr>
            <a:r>
              <a:rPr lang="zh-CN" altLang="en-US" dirty="0"/>
              <a:t>●</a:t>
            </a:r>
            <a:r>
              <a:rPr lang="zh-CN" altLang="zh-CN" dirty="0"/>
              <a:t>挑战卡图案蕴含了一个三维坐标系信息，原点在挑战卡的正中心，挑战卡所在平面为</a:t>
            </a:r>
            <a:r>
              <a:rPr lang="en-US" altLang="zh-CN" dirty="0"/>
              <a:t>X/Y</a:t>
            </a:r>
            <a:r>
              <a:rPr lang="zh-CN" altLang="zh-CN" dirty="0"/>
              <a:t>轴所在平面。每个挑战卡都提供一个相对独立的坐标系，不同挑战卡之间的坐标系相互不影响，因此可以根据需求进行组合摆放。</a:t>
            </a:r>
          </a:p>
        </p:txBody>
      </p:sp>
      <p:pic>
        <p:nvPicPr>
          <p:cNvPr id="9" name="图片 8"/>
          <p:cNvPicPr/>
          <p:nvPr/>
        </p:nvPicPr>
        <p:blipFill>
          <a:blip r:embed="rId3"/>
          <a:stretch>
            <a:fillRect/>
          </a:stretch>
        </p:blipFill>
        <p:spPr>
          <a:xfrm>
            <a:off x="7415212" y="2452202"/>
            <a:ext cx="3066700" cy="2607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如何操作</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9</a:t>
            </a:r>
            <a:r>
              <a:rPr kumimoji="1" lang="zh-CN" altLang="en-US" dirty="0"/>
              <a:t>、挑战卡的使用</a:t>
            </a:r>
            <a:endParaRPr kumimoji="1" lang="zh-CN" altLang="en-US" b="1" dirty="0"/>
          </a:p>
        </p:txBody>
      </p:sp>
      <p:sp>
        <p:nvSpPr>
          <p:cNvPr id="8" name="文本框 7"/>
          <p:cNvSpPr txBox="1"/>
          <p:nvPr/>
        </p:nvSpPr>
        <p:spPr>
          <a:xfrm>
            <a:off x="1210500" y="2159942"/>
            <a:ext cx="5161424" cy="3139321"/>
          </a:xfrm>
          <a:prstGeom prst="rect">
            <a:avLst/>
          </a:prstGeom>
          <a:noFill/>
        </p:spPr>
        <p:txBody>
          <a:bodyPr wrap="square" rtlCol="0">
            <a:spAutoFit/>
          </a:bodyPr>
          <a:lstStyle/>
          <a:p>
            <a:r>
              <a:rPr lang="zh-CN" altLang="en-US" dirty="0"/>
              <a:t>●</a:t>
            </a:r>
            <a:r>
              <a:rPr lang="zh-CN" altLang="zh-CN" dirty="0"/>
              <a:t>挑战卡需要配合支持</a:t>
            </a:r>
            <a:r>
              <a:rPr lang="en-US" altLang="zh-CN" dirty="0"/>
              <a:t>SDK2.0</a:t>
            </a:r>
            <a:r>
              <a:rPr lang="zh-CN" altLang="zh-CN" dirty="0"/>
              <a:t>或以上版本的</a:t>
            </a:r>
            <a:r>
              <a:rPr lang="en-US" altLang="zh-CN" dirty="0" err="1"/>
              <a:t>Tello</a:t>
            </a:r>
            <a:r>
              <a:rPr lang="en-US" altLang="zh-CN" dirty="0"/>
              <a:t> EDU</a:t>
            </a:r>
            <a:r>
              <a:rPr lang="zh-CN" altLang="zh-CN" dirty="0"/>
              <a:t>使用。</a:t>
            </a:r>
            <a:endParaRPr lang="en-US" altLang="zh-CN" dirty="0"/>
          </a:p>
          <a:p>
            <a:endParaRPr lang="zh-CN" altLang="zh-CN" dirty="0"/>
          </a:p>
          <a:p>
            <a:r>
              <a:rPr lang="zh-CN" altLang="en-US" dirty="0"/>
              <a:t>●</a:t>
            </a:r>
            <a:r>
              <a:rPr lang="zh-CN" altLang="zh-CN" dirty="0"/>
              <a:t>开启</a:t>
            </a:r>
            <a:r>
              <a:rPr lang="en-US" altLang="zh-CN" dirty="0" err="1"/>
              <a:t>Tello</a:t>
            </a:r>
            <a:r>
              <a:rPr lang="en-US" altLang="zh-CN" dirty="0"/>
              <a:t> EDU</a:t>
            </a:r>
            <a:r>
              <a:rPr lang="zh-CN" altLang="zh-CN" dirty="0"/>
              <a:t>挑战卡探测（在</a:t>
            </a:r>
            <a:r>
              <a:rPr lang="en-US" altLang="zh-CN" dirty="0"/>
              <a:t>APP</a:t>
            </a:r>
            <a:r>
              <a:rPr lang="zh-CN" altLang="zh-CN" dirty="0"/>
              <a:t>编程中默认开启，但是没有反馈信息）将</a:t>
            </a:r>
            <a:r>
              <a:rPr lang="en-US" altLang="zh-CN" dirty="0" err="1"/>
              <a:t>Tello</a:t>
            </a:r>
            <a:r>
              <a:rPr lang="en-US" altLang="zh-CN" dirty="0"/>
              <a:t> EDU</a:t>
            </a:r>
            <a:r>
              <a:rPr lang="zh-CN" altLang="zh-CN" dirty="0"/>
              <a:t>放置在挑战卡中心，进入</a:t>
            </a:r>
            <a:r>
              <a:rPr lang="en-US" altLang="zh-CN" dirty="0"/>
              <a:t>SDK</a:t>
            </a:r>
            <a:r>
              <a:rPr lang="zh-CN" altLang="zh-CN" dirty="0"/>
              <a:t>模式（详情请参考</a:t>
            </a:r>
            <a:r>
              <a:rPr lang="en-US" altLang="zh-CN" dirty="0" err="1"/>
              <a:t>Tello</a:t>
            </a:r>
            <a:r>
              <a:rPr lang="en-US" altLang="zh-CN" dirty="0"/>
              <a:t> SDK</a:t>
            </a:r>
            <a:r>
              <a:rPr lang="zh-CN" altLang="zh-CN" dirty="0"/>
              <a:t>使用说明）。</a:t>
            </a:r>
            <a:endParaRPr lang="en-US" altLang="zh-CN" dirty="0"/>
          </a:p>
          <a:p>
            <a:endParaRPr lang="zh-CN" altLang="zh-CN" dirty="0"/>
          </a:p>
          <a:p>
            <a:r>
              <a:rPr lang="zh-CN" altLang="en-US" dirty="0"/>
              <a:t>●</a:t>
            </a:r>
            <a:r>
              <a:rPr lang="zh-CN" altLang="zh-CN" dirty="0"/>
              <a:t>进入</a:t>
            </a:r>
            <a:r>
              <a:rPr lang="en-US" altLang="zh-CN" dirty="0"/>
              <a:t>SDK</a:t>
            </a:r>
            <a:r>
              <a:rPr lang="zh-CN" altLang="zh-CN" dirty="0"/>
              <a:t>模式后，用</a:t>
            </a:r>
            <a:r>
              <a:rPr lang="en-US" altLang="zh-CN" dirty="0"/>
              <a:t>mon</a:t>
            </a:r>
            <a:r>
              <a:rPr lang="zh-CN" altLang="zh-CN" dirty="0"/>
              <a:t>指令打开</a:t>
            </a:r>
            <a:r>
              <a:rPr lang="en-US" altLang="zh-CN" dirty="0" err="1"/>
              <a:t>Tello</a:t>
            </a:r>
            <a:r>
              <a:rPr lang="en-US" altLang="zh-CN" dirty="0"/>
              <a:t> EDU</a:t>
            </a:r>
            <a:r>
              <a:rPr lang="zh-CN" altLang="zh-CN" dirty="0"/>
              <a:t>的挑战卡探测功能，开启后</a:t>
            </a:r>
            <a:r>
              <a:rPr lang="en-US" altLang="zh-CN" dirty="0"/>
              <a:t>OSD</a:t>
            </a:r>
            <a:r>
              <a:rPr lang="zh-CN" altLang="zh-CN" dirty="0"/>
              <a:t>将新增挑战卡相关的</a:t>
            </a:r>
            <a:r>
              <a:rPr lang="en-US" altLang="zh-CN" dirty="0"/>
              <a:t>OSD</a:t>
            </a:r>
            <a:r>
              <a:rPr lang="zh-CN" altLang="zh-CN" dirty="0"/>
              <a:t>信息推送。</a:t>
            </a:r>
          </a:p>
        </p:txBody>
      </p:sp>
      <p:sp>
        <p:nvSpPr>
          <p:cNvPr id="2" name="矩形 1"/>
          <p:cNvSpPr/>
          <p:nvPr/>
        </p:nvSpPr>
        <p:spPr>
          <a:xfrm>
            <a:off x="6793152" y="2187827"/>
            <a:ext cx="5161425" cy="1754326"/>
          </a:xfrm>
          <a:prstGeom prst="rect">
            <a:avLst/>
          </a:prstGeom>
        </p:spPr>
        <p:txBody>
          <a:bodyPr wrap="square">
            <a:spAutoFit/>
          </a:bodyPr>
          <a:lstStyle/>
          <a:p>
            <a:r>
              <a:rPr lang="zh-CN" altLang="en-US" dirty="0"/>
              <a:t>●</a:t>
            </a:r>
            <a:r>
              <a:rPr lang="zh-CN" altLang="zh-CN" dirty="0"/>
              <a:t>根据实际情况，用</a:t>
            </a:r>
            <a:r>
              <a:rPr lang="en-US" altLang="zh-CN" dirty="0" err="1"/>
              <a:t>mdirection</a:t>
            </a:r>
            <a:r>
              <a:rPr lang="en-US" altLang="zh-CN" dirty="0"/>
              <a:t> x</a:t>
            </a:r>
            <a:r>
              <a:rPr lang="zh-CN" altLang="zh-CN" dirty="0"/>
              <a:t>命令打开前视</a:t>
            </a:r>
            <a:r>
              <a:rPr lang="en-US" altLang="zh-CN" dirty="0"/>
              <a:t>/</a:t>
            </a:r>
            <a:r>
              <a:rPr lang="zh-CN" altLang="zh-CN" dirty="0"/>
              <a:t>下视的挑战卡探测。</a:t>
            </a:r>
            <a:endParaRPr lang="en-US" altLang="zh-CN" dirty="0"/>
          </a:p>
          <a:p>
            <a:endParaRPr lang="zh-CN" altLang="zh-CN" dirty="0"/>
          </a:p>
          <a:p>
            <a:r>
              <a:rPr lang="zh-CN" altLang="en-US" dirty="0"/>
              <a:t>●</a:t>
            </a:r>
            <a:r>
              <a:rPr lang="zh-CN" altLang="zh-CN" dirty="0"/>
              <a:t>控制</a:t>
            </a:r>
            <a:r>
              <a:rPr lang="en-US" altLang="zh-CN" dirty="0" err="1"/>
              <a:t>Tello</a:t>
            </a:r>
            <a:r>
              <a:rPr lang="en-US" altLang="zh-CN" dirty="0"/>
              <a:t> EDU</a:t>
            </a:r>
            <a:r>
              <a:rPr lang="zh-CN" altLang="zh-CN" dirty="0"/>
              <a:t>起飞悬停。使用</a:t>
            </a:r>
            <a:r>
              <a:rPr lang="en-US" altLang="zh-CN" dirty="0"/>
              <a:t>SDK</a:t>
            </a:r>
            <a:r>
              <a:rPr lang="zh-CN" altLang="zh-CN" dirty="0"/>
              <a:t>中</a:t>
            </a:r>
            <a:r>
              <a:rPr lang="en-US" altLang="zh-CN" dirty="0"/>
              <a:t>mid</a:t>
            </a:r>
            <a:r>
              <a:rPr lang="zh-CN" altLang="zh-CN" dirty="0"/>
              <a:t>参数的指令控制</a:t>
            </a:r>
            <a:r>
              <a:rPr lang="en-US" altLang="zh-CN" dirty="0" err="1"/>
              <a:t>Tello</a:t>
            </a:r>
            <a:r>
              <a:rPr lang="zh-CN" altLang="zh-CN" dirty="0"/>
              <a:t>识别挑战卡，基于坐标和</a:t>
            </a:r>
            <a:r>
              <a:rPr lang="en-US" altLang="zh-CN" dirty="0"/>
              <a:t>ID</a:t>
            </a:r>
            <a:r>
              <a:rPr lang="zh-CN" altLang="zh-CN" dirty="0"/>
              <a:t>信息完成相应飞行动作。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挑战卡的有效识别范围</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9</a:t>
            </a:r>
            <a:r>
              <a:rPr kumimoji="1" lang="zh-CN" altLang="en-US" dirty="0"/>
              <a:t>、挑战卡的使用</a:t>
            </a:r>
            <a:endParaRPr kumimoji="1" lang="zh-CN" altLang="en-US" b="1" dirty="0"/>
          </a:p>
        </p:txBody>
      </p:sp>
      <p:sp>
        <p:nvSpPr>
          <p:cNvPr id="8" name="文本框 7"/>
          <p:cNvSpPr txBox="1"/>
          <p:nvPr/>
        </p:nvSpPr>
        <p:spPr>
          <a:xfrm>
            <a:off x="1210500" y="2516077"/>
            <a:ext cx="5161424" cy="2862322"/>
          </a:xfrm>
          <a:prstGeom prst="rect">
            <a:avLst/>
          </a:prstGeom>
          <a:noFill/>
        </p:spPr>
        <p:txBody>
          <a:bodyPr wrap="square" rtlCol="0">
            <a:spAutoFit/>
          </a:bodyPr>
          <a:lstStyle/>
          <a:p>
            <a:r>
              <a:rPr lang="zh-CN" altLang="en-US" dirty="0"/>
              <a:t>●</a:t>
            </a:r>
            <a:r>
              <a:rPr lang="zh-CN" altLang="zh-CN" dirty="0"/>
              <a:t>可识别高度范围：</a:t>
            </a:r>
            <a:r>
              <a:rPr lang="en-US" altLang="zh-CN" dirty="0"/>
              <a:t>0.3-1.2m</a:t>
            </a:r>
            <a:endParaRPr lang="zh-CN" altLang="zh-CN" dirty="0"/>
          </a:p>
          <a:p>
            <a:r>
              <a:rPr lang="en-US" altLang="zh-CN" dirty="0"/>
              <a:t>0.3m</a:t>
            </a:r>
            <a:r>
              <a:rPr lang="zh-CN" altLang="zh-CN" dirty="0"/>
              <a:t>处可识别范围：</a:t>
            </a:r>
            <a:r>
              <a:rPr lang="en-US" altLang="zh-CN" dirty="0"/>
              <a:t>0.4m*0.4m</a:t>
            </a:r>
            <a:endParaRPr lang="zh-CN" altLang="zh-CN" dirty="0"/>
          </a:p>
          <a:p>
            <a:r>
              <a:rPr lang="en-US" altLang="zh-CN" dirty="0"/>
              <a:t>1.2m</a:t>
            </a:r>
            <a:r>
              <a:rPr lang="zh-CN" altLang="zh-CN" dirty="0"/>
              <a:t>处可识别范围：</a:t>
            </a:r>
            <a:r>
              <a:rPr lang="en-US" altLang="zh-CN" dirty="0"/>
              <a:t>1m*1m</a:t>
            </a:r>
          </a:p>
          <a:p>
            <a:endParaRPr lang="en-US" altLang="zh-CN" dirty="0"/>
          </a:p>
          <a:p>
            <a:r>
              <a:rPr lang="zh-CN" altLang="en-US" dirty="0"/>
              <a:t>●</a:t>
            </a:r>
            <a:r>
              <a:rPr lang="zh-CN" altLang="zh-CN" dirty="0"/>
              <a:t>如果挑战卡在</a:t>
            </a:r>
            <a:r>
              <a:rPr lang="en-US" altLang="zh-CN" dirty="0" err="1"/>
              <a:t>Tello</a:t>
            </a:r>
            <a:r>
              <a:rPr lang="en-US" altLang="zh-CN" dirty="0"/>
              <a:t> EDU</a:t>
            </a:r>
            <a:r>
              <a:rPr lang="zh-CN" altLang="zh-CN" dirty="0"/>
              <a:t>识别空间外，</a:t>
            </a:r>
            <a:r>
              <a:rPr lang="en-US" altLang="zh-CN" dirty="0" err="1"/>
              <a:t>Tello</a:t>
            </a:r>
            <a:r>
              <a:rPr lang="en-US" altLang="zh-CN" dirty="0"/>
              <a:t> EDU</a:t>
            </a:r>
            <a:r>
              <a:rPr lang="zh-CN" altLang="zh-CN" dirty="0"/>
              <a:t>将有可能无法探测到挑战卡，与</a:t>
            </a:r>
            <a:r>
              <a:rPr lang="en-US" altLang="zh-CN" dirty="0"/>
              <a:t>mid</a:t>
            </a:r>
            <a:r>
              <a:rPr lang="zh-CN" altLang="zh-CN" dirty="0"/>
              <a:t>相关的命令将失效。</a:t>
            </a:r>
            <a:endParaRPr lang="en-US" altLang="zh-CN" dirty="0"/>
          </a:p>
          <a:p>
            <a:endParaRPr lang="zh-CN" altLang="zh-CN" dirty="0"/>
          </a:p>
          <a:p>
            <a:r>
              <a:rPr lang="zh-CN" altLang="en-US" dirty="0"/>
              <a:t>●</a:t>
            </a:r>
            <a:r>
              <a:rPr lang="zh-CN" altLang="zh-CN" dirty="0"/>
              <a:t>使用前视摄像头探测挑战卡时，无法使用上述挑战卡相关指令。</a:t>
            </a:r>
          </a:p>
        </p:txBody>
      </p:sp>
      <p:pic>
        <p:nvPicPr>
          <p:cNvPr id="9" name="图片 8"/>
          <p:cNvPicPr/>
          <p:nvPr/>
        </p:nvPicPr>
        <p:blipFill>
          <a:blip r:embed="rId3"/>
          <a:stretch>
            <a:fillRect/>
          </a:stretch>
        </p:blipFill>
        <p:spPr>
          <a:xfrm>
            <a:off x="7123330" y="2516077"/>
            <a:ext cx="4013100" cy="26334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781796" cy="773628"/>
            <a:chOff x="1303083" y="1064827"/>
            <a:chExt cx="4781796"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945311" cy="523220"/>
            </a:xfrm>
            <a:prstGeom prst="rect">
              <a:avLst/>
            </a:prstGeom>
          </p:spPr>
          <p:txBody>
            <a:bodyPr wrap="none">
              <a:spAutoFit/>
            </a:bodyPr>
            <a:lstStyle/>
            <a:p>
              <a:pPr defTabSz="608965"/>
              <a:r>
                <a:rPr lang="zh-CN" altLang="zh-CN" sz="2800" b="1" dirty="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蓝方能量机关随机数</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1</a:t>
            </a:r>
            <a:r>
              <a:rPr kumimoji="1" lang="zh-CN" altLang="en-US" dirty="0"/>
              <a:t>、激活规则</a:t>
            </a:r>
            <a:endParaRPr kumimoji="1" lang="zh-CN" altLang="en-US" b="1" dirty="0"/>
          </a:p>
        </p:txBody>
      </p:sp>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7053579" y="2633116"/>
            <a:ext cx="4260495"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
        <p:nvSpPr>
          <p:cNvPr id="9" name="文本框 14">
            <a:extLst>
              <a:ext uri="{FF2B5EF4-FFF2-40B4-BE49-F238E27FC236}">
                <a16:creationId xmlns:a16="http://schemas.microsoft.com/office/drawing/2014/main" id="{1D5BA2B2-F5FA-414E-9AD5-4983E21E7E94}"/>
              </a:ext>
            </a:extLst>
          </p:cNvPr>
          <p:cNvSpPr txBox="1"/>
          <p:nvPr/>
        </p:nvSpPr>
        <p:spPr>
          <a:xfrm>
            <a:off x="1210499" y="2771949"/>
            <a:ext cx="4826341" cy="1754326"/>
          </a:xfrm>
          <a:prstGeom prst="rect">
            <a:avLst/>
          </a:prstGeom>
          <a:noFill/>
        </p:spPr>
        <p:txBody>
          <a:bodyPr wrap="square" rtlCol="0">
            <a:spAutoFit/>
          </a:bodyPr>
          <a:lstStyle/>
          <a:p>
            <a:pPr>
              <a:lnSpc>
                <a:spcPct val="150000"/>
              </a:lnSpc>
            </a:pPr>
            <a:r>
              <a:rPr lang="zh-CN" altLang="en-US" b="1" dirty="0"/>
              <a:t>●</a:t>
            </a:r>
            <a:r>
              <a:rPr lang="zh-CN" altLang="zh-CN" dirty="0"/>
              <a:t>通过</a:t>
            </a:r>
            <a:r>
              <a:rPr lang="en-US" altLang="zh-CN" dirty="0"/>
              <a:t>5</a:t>
            </a:r>
            <a:r>
              <a:rPr lang="zh-CN" altLang="zh-CN" dirty="0"/>
              <a:t>个电子视觉标签随机生成一串由</a:t>
            </a:r>
            <a:r>
              <a:rPr lang="en-US" altLang="zh-CN" dirty="0"/>
              <a:t>1~5</a:t>
            </a:r>
            <a:r>
              <a:rPr lang="zh-CN" altLang="zh-CN" dirty="0"/>
              <a:t>组成的随机数，机器人需要在</a:t>
            </a:r>
            <a:r>
              <a:rPr lang="en-US" altLang="zh-CN" dirty="0"/>
              <a:t>1</a:t>
            </a:r>
            <a:r>
              <a:rPr lang="zh-CN" altLang="zh-CN" dirty="0"/>
              <a:t>米之外的距离，按照</a:t>
            </a:r>
            <a:r>
              <a:rPr lang="en-US" altLang="zh-CN" dirty="0"/>
              <a:t>1</a:t>
            </a:r>
            <a:r>
              <a:rPr lang="zh-CN" altLang="zh-CN" dirty="0"/>
              <a:t>到</a:t>
            </a:r>
            <a:r>
              <a:rPr lang="en-US" altLang="zh-CN" dirty="0"/>
              <a:t>5</a:t>
            </a:r>
            <a:r>
              <a:rPr lang="zh-CN" altLang="zh-CN" dirty="0"/>
              <a:t>的顺序依次击中</a:t>
            </a:r>
            <a:r>
              <a:rPr lang="en-US" altLang="zh-CN" dirty="0"/>
              <a:t>5</a:t>
            </a:r>
            <a:r>
              <a:rPr lang="zh-CN" altLang="zh-CN" dirty="0"/>
              <a:t>个视觉标签上方的装甲模块，即可视为成功激活。</a:t>
            </a:r>
          </a:p>
        </p:txBody>
      </p:sp>
    </p:spTree>
    <p:extLst>
      <p:ext uri="{BB962C8B-B14F-4D97-AF65-F5344CB8AC3E}">
        <p14:creationId xmlns:p14="http://schemas.microsoft.com/office/powerpoint/2010/main" val="33364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140868" cy="773628"/>
            <a:chOff x="1303083" y="1064827"/>
            <a:chExt cx="514086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304383" cy="523220"/>
            </a:xfrm>
            <a:prstGeom prst="rect">
              <a:avLst/>
            </a:prstGeom>
          </p:spPr>
          <p:txBody>
            <a:bodyPr wrap="none">
              <a:spAutoFit/>
            </a:bodyPr>
            <a:lstStyle/>
            <a:p>
              <a:pPr defTabSz="608965"/>
              <a:r>
                <a:rPr lang="zh-CN" altLang="zh-CN" sz="2800" b="1" dirty="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蓝方能量机关激活成功</a:t>
              </a: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a:t>、激活成功标识</a:t>
            </a:r>
            <a:endParaRPr kumimoji="1" lang="zh-CN" altLang="en-US" b="1" dirty="0"/>
          </a:p>
        </p:txBody>
      </p:sp>
      <p:pic>
        <p:nvPicPr>
          <p:cNvPr id="13" name="图片 12"/>
          <p:cNvPicPr/>
          <p:nvPr/>
        </p:nvPicPr>
        <p:blipFill>
          <a:blip r:embed="rId3" cstate="print">
            <a:extLst>
              <a:ext uri="{28A0092B-C50C-407E-A947-70E740481C1C}">
                <a14:useLocalDpi xmlns:a14="http://schemas.microsoft.com/office/drawing/2010/main" val="0"/>
              </a:ext>
            </a:extLst>
          </a:blip>
          <a:stretch>
            <a:fillRect/>
          </a:stretch>
        </p:blipFill>
        <p:spPr>
          <a:xfrm>
            <a:off x="7053579" y="2594222"/>
            <a:ext cx="4295999"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
        <p:nvSpPr>
          <p:cNvPr id="9" name="文本框 14">
            <a:extLst>
              <a:ext uri="{FF2B5EF4-FFF2-40B4-BE49-F238E27FC236}">
                <a16:creationId xmlns:a16="http://schemas.microsoft.com/office/drawing/2014/main" id="{1B2EB57D-7D67-45DB-83B1-45727AD8F6B7}"/>
              </a:ext>
            </a:extLst>
          </p:cNvPr>
          <p:cNvSpPr txBox="1"/>
          <p:nvPr/>
        </p:nvSpPr>
        <p:spPr>
          <a:xfrm>
            <a:off x="1195831" y="2643276"/>
            <a:ext cx="4826341" cy="1289905"/>
          </a:xfrm>
          <a:prstGeom prst="rect">
            <a:avLst/>
          </a:prstGeom>
          <a:noFill/>
        </p:spPr>
        <p:txBody>
          <a:bodyPr wrap="square" rtlCol="0">
            <a:spAutoFit/>
          </a:bodyPr>
          <a:lstStyle/>
          <a:p>
            <a:pPr>
              <a:lnSpc>
                <a:spcPct val="150000"/>
              </a:lnSpc>
            </a:pPr>
            <a:r>
              <a:rPr lang="zh-CN" altLang="en-US" b="1" dirty="0"/>
              <a:t>●</a:t>
            </a:r>
            <a:r>
              <a:rPr lang="zh-CN" altLang="zh-CN" dirty="0"/>
              <a:t>激活成功会有标识。成功激活后电子视觉标签会显示攻击力加成视觉标签，机器人识别到该视觉标签后全队获得</a:t>
            </a:r>
            <a:r>
              <a:rPr lang="en-US" altLang="zh-CN" dirty="0"/>
              <a:t>2</a:t>
            </a:r>
            <a:r>
              <a:rPr lang="zh-CN" altLang="zh-CN" dirty="0"/>
              <a:t>倍攻击力加成。</a:t>
            </a:r>
          </a:p>
        </p:txBody>
      </p:sp>
    </p:spTree>
    <p:extLst>
      <p:ext uri="{BB962C8B-B14F-4D97-AF65-F5344CB8AC3E}">
        <p14:creationId xmlns:p14="http://schemas.microsoft.com/office/powerpoint/2010/main" val="12858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98">
      <a:dk1>
        <a:srgbClr val="000000"/>
      </a:dk1>
      <a:lt1>
        <a:srgbClr val="FFFFFF"/>
      </a:lt1>
      <a:dk2>
        <a:srgbClr val="000000"/>
      </a:dk2>
      <a:lt2>
        <a:srgbClr val="FFFDFD"/>
      </a:lt2>
      <a:accent1>
        <a:srgbClr val="173D95"/>
      </a:accent1>
      <a:accent2>
        <a:srgbClr val="E1305F"/>
      </a:accent2>
      <a:accent3>
        <a:srgbClr val="F8F5ED"/>
      </a:accent3>
      <a:accent4>
        <a:srgbClr val="6B6B6B"/>
      </a:accent4>
      <a:accent5>
        <a:srgbClr val="D3D3D3"/>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TotalTime>
  <Words>9350</Words>
  <Application>Microsoft Office PowerPoint</Application>
  <PresentationFormat>Widescreen</PresentationFormat>
  <Paragraphs>611</Paragraphs>
  <Slides>79</Slides>
  <Notes>74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79</vt:i4>
      </vt:variant>
    </vt:vector>
  </HeadingPairs>
  <TitlesOfParts>
    <vt:vector size="87" baseType="lpstr">
      <vt:lpstr>等线</vt:lpstr>
      <vt:lpstr>微软雅黑</vt:lpstr>
      <vt:lpstr>黑体</vt:lpstr>
      <vt:lpstr>Arial</vt:lpstr>
      <vt:lpstr>Century Gothic</vt:lpstr>
      <vt:lpstr>Segoe UI Light</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Edwin Foo</cp:lastModifiedBy>
  <cp:revision>325</cp:revision>
  <cp:lastPrinted>2020-03-19T08:42:12Z</cp:lastPrinted>
  <dcterms:created xsi:type="dcterms:W3CDTF">2020-03-19T08:42:12Z</dcterms:created>
  <dcterms:modified xsi:type="dcterms:W3CDTF">2021-03-18T14:25:30Z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2017-12-21T08:40:39.3782274Z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2052-1.5.2.2273</vt:lpwstr>
  </property>
</Properties>
</file>